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aleway"/>
      <p:regular r:id="rId34"/>
      <p:bold r:id="rId35"/>
      <p:italic r:id="rId36"/>
      <p:boldItalic r:id="rId37"/>
    </p:embeddedFont>
    <p:embeddedFont>
      <p:font typeface="Lexend ExtraBold"/>
      <p:bold r:id="rId38"/>
    </p:embeddedFont>
    <p:embeddedFont>
      <p:font typeface="Lexend SemiBold"/>
      <p:regular r:id="rId39"/>
      <p:bold r:id="rId40"/>
    </p:embeddedFont>
    <p:embeddedFont>
      <p:font typeface="Caveat"/>
      <p:regular r:id="rId41"/>
      <p:bold r:id="rId42"/>
    </p:embeddedFont>
    <p:embeddedFont>
      <p:font typeface="Lato"/>
      <p:regular r:id="rId43"/>
      <p:bold r:id="rId44"/>
      <p:italic r:id="rId45"/>
      <p:boldItalic r:id="rId46"/>
    </p:embeddedFont>
    <p:embeddedFont>
      <p:font typeface="Lexend Medium"/>
      <p:regular r:id="rId47"/>
      <p:bold r:id="rId48"/>
    </p:embeddedFont>
    <p:embeddedFont>
      <p:font typeface="Lexen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81C8BC-0DA7-456A-8DD7-695AE993E687}">
  <a:tblStyle styleId="{0081C8BC-0DA7-456A-8DD7-695AE993E6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SemiBold-bold.fntdata"/><Relationship Id="rId42" Type="http://schemas.openxmlformats.org/officeDocument/2006/relationships/font" Target="fonts/Caveat-bold.fntdata"/><Relationship Id="rId41" Type="http://schemas.openxmlformats.org/officeDocument/2006/relationships/font" Target="fonts/Caveat-regular.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exendMedium-bold.fntdata"/><Relationship Id="rId47" Type="http://schemas.openxmlformats.org/officeDocument/2006/relationships/font" Target="fonts/LexendMedium-regular.fntdata"/><Relationship Id="rId49" Type="http://schemas.openxmlformats.org/officeDocument/2006/relationships/font" Target="fonts/Lexen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LexendSemiBold-regular.fntdata"/><Relationship Id="rId38" Type="http://schemas.openxmlformats.org/officeDocument/2006/relationships/font" Target="fonts/LexendExtraBo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Lexend-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ces.ed.gov/nationsreportcard/about/" TargetMode="External"/><Relationship Id="rId3" Type="http://schemas.openxmlformats.org/officeDocument/2006/relationships/hyperlink" Target="https://www.forbes.com/sites/helenleebouygues/2022/08/17/critical-skills-not-emphasized-by-most-middle-school-teachers/?sh=4a0a97452ee4" TargetMode="External"/><Relationship Id="rId4" Type="http://schemas.openxmlformats.org/officeDocument/2006/relationships/hyperlink" Target="https://reboot-foundation.org/wp-content/uploads/2022/07/Reboot-White-Paper_NAEP-5.pdf" TargetMode="External"/><Relationship Id="rId5" Type="http://schemas.openxmlformats.org/officeDocument/2006/relationships/hyperlink" Target="https://www.cambridge.org/us/cambridgeenglish/catalog/skills/unlock-2nd-edition/product-details/teaching-critical-thinking?utm_source=wobl&amp;utm_medium=blog&amp;utm_content=woblcontent&amp;utm_campaign=unloc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lueprintprep.com/lsat/identifying-flaws-in-your-twitter-feed-a-new-frontier-in-lsat-preparatio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097b7872d_3_35: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8097b7872d_3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Good Afternoon everyone, we are Team Crystal and we will be presenting the Feasibility details for our software solution: ReasonED</a:t>
            </a:r>
            <a:endParaRPr>
              <a:solidFill>
                <a:schemeClr val="dk1"/>
              </a:solidFill>
            </a:endParaRPr>
          </a:p>
          <a:p>
            <a:pPr indent="0" lvl="0" marL="0" rtl="0" algn="l">
              <a:spcBef>
                <a:spcPts val="0"/>
              </a:spcBef>
              <a:spcAft>
                <a:spcPts val="0"/>
              </a:spcAft>
              <a:buNone/>
            </a:pPr>
            <a:r>
              <a:t/>
            </a:r>
            <a:endParaRPr/>
          </a:p>
        </p:txBody>
      </p:sp>
      <p:sp>
        <p:nvSpPr>
          <p:cNvPr id="112" name="Google Shape;112;g28097b7872d_3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2ccda9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82ccda9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Resource</a:t>
            </a:r>
            <a:r>
              <a:rPr lang="en">
                <a:solidFill>
                  <a:schemeClr val="dk1"/>
                </a:solidFill>
              </a:rPr>
              <a:t>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https://nces.ed.gov/nationsreportcard/about/</a:t>
            </a:r>
            <a:endParaRPr>
              <a:solidFill>
                <a:schemeClr val="dk1"/>
              </a:solidFill>
            </a:endParaRPr>
          </a:p>
          <a:p>
            <a:pPr indent="0" lvl="0" marL="0" rtl="0" algn="l">
              <a:spcBef>
                <a:spcPts val="0"/>
              </a:spcBef>
              <a:spcAft>
                <a:spcPts val="0"/>
              </a:spcAft>
              <a:buNone/>
            </a:pPr>
            <a:r>
              <a:rPr lang="en" u="sng">
                <a:solidFill>
                  <a:schemeClr val="hlink"/>
                </a:solidFill>
                <a:hlinkClick r:id="rId3"/>
              </a:rPr>
              <a:t>https://www.forbes.com/sites/helenleebouygues/2022/08/17/critical-skills-not-emphasized-by-most-middle-school-teachers/?sh=4a0a97452ee4</a:t>
            </a:r>
            <a:endParaRPr/>
          </a:p>
          <a:p>
            <a:pPr indent="0" lvl="0" marL="0" rtl="0" algn="l">
              <a:spcBef>
                <a:spcPts val="0"/>
              </a:spcBef>
              <a:spcAft>
                <a:spcPts val="0"/>
              </a:spcAft>
              <a:buNone/>
            </a:pPr>
            <a:r>
              <a:rPr lang="en" u="sng">
                <a:solidFill>
                  <a:schemeClr val="hlink"/>
                </a:solidFill>
                <a:hlinkClick r:id="rId4"/>
              </a:rPr>
              <a:t>https://reboot-foundation.org/wp-content/uploads/2022/07/Reboot-White-Paper_NAEP-5.pdf</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5"/>
              </a:rPr>
              <a:t>https://www.cambridge.org/us/cambridgeenglish/catalog/skills/unlock-2nd-edition/product-details/teaching-critical-thinking?utm_source=wobl&amp;utm_medium=blog&amp;utm_content=woblcontent&amp;utm_campaign=unlock</a:t>
            </a:r>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Next Speaker: Nolan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 this slide, we aim to connect the significance of students having low critical thinking skills to their ability to identify logical fallacies.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According to a recent report titled “Teaching Critical Thinking in K-12” there are inconsistencies in the instruction of critical thinking across the U.S.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What’s noteworthy is that these inconsistencies tend to worsen as students progress through their academic journey as we can see with our first two figures.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Among 4</a:t>
            </a:r>
            <a:r>
              <a:rPr baseline="30000" lang="en">
                <a:solidFill>
                  <a:schemeClr val="dk1"/>
                </a:solidFill>
              </a:rPr>
              <a:t>th</a:t>
            </a:r>
            <a:r>
              <a:rPr lang="en">
                <a:solidFill>
                  <a:schemeClr val="dk1"/>
                </a:solidFill>
              </a:rPr>
              <a:t>-grade teachers, 86% emphasized on teaching deductive reasoning, which sounds good.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But this figure sharply declines to a mere 39% among 8</a:t>
            </a:r>
            <a:r>
              <a:rPr baseline="30000" lang="en">
                <a:solidFill>
                  <a:schemeClr val="dk1"/>
                </a:solidFill>
              </a:rPr>
              <a:t>th</a:t>
            </a:r>
            <a:r>
              <a:rPr lang="en">
                <a:solidFill>
                  <a:schemeClr val="dk1"/>
                </a:solidFill>
              </a:rPr>
              <a:t>-grade teachers when expressing the same sentiment.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So, there is clearly a decline in the emphasis on critical thinking in our education system.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Moreover, a 2019 global survey conducted by Cambridge revealed challenges faced by educators in teaching critical thinking.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50% of teachers indicated they do not have enough time to effectively teach these skills.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Even more concerning is the fact that only 21% of teachers agreed that they possess all the necessary resources to cultivate these skills.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As a result, educators often find themselves unable to effectively teach deductive reasoning among students. This deficiency impairs k-12 students and their capacity to identify logical fallacies accurately, which leads us to our problem statement by Nolan.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097b7872d_3_78: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8097b7872d_3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None/>
            </a:pPr>
            <a:r>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Late Introduction:</a:t>
            </a:r>
            <a:r>
              <a:rPr lang="en">
                <a:solidFill>
                  <a:schemeClr val="dk1"/>
                </a:solidFill>
              </a:rPr>
              <a:t> Firstly, students don’t encounter logical fallacies until at least middle school, but often not until high school. This means that they’re introduced to these crucial concepts relatively late in their education.</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Brief Coverage:</a:t>
            </a:r>
            <a:r>
              <a:rPr lang="en">
                <a:solidFill>
                  <a:schemeClr val="dk1"/>
                </a:solidFill>
              </a:rPr>
              <a:t> Even when students do encounter logical fallacies, it’s typically only a quick topic in Language Arts or English classes. This limited exposure doesn’t provide them with a comprehensive understanding that they can apply in the real world. </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Forgetfulness:</a:t>
            </a:r>
            <a:r>
              <a:rPr lang="en">
                <a:solidFill>
                  <a:schemeClr val="dk1"/>
                </a:solidFill>
              </a:rPr>
              <a:t> It’s a common occurrence that students tend to forget most of what they learn about logical fallacies after the lesson is over, highlighting a need for ongoing reinforcement.</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Identification Challenges:</a:t>
            </a:r>
            <a:r>
              <a:rPr lang="en">
                <a:solidFill>
                  <a:schemeClr val="dk1"/>
                </a:solidFill>
              </a:rPr>
              <a:t> As teens and adults, many individuals struggle to identify flawed logic in others’ reasoning as well as in their own arguments. This inability can hinder effective critical thinking.</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Internet Misinterpretation:</a:t>
            </a:r>
            <a:r>
              <a:rPr lang="en">
                <a:solidFill>
                  <a:schemeClr val="dk1"/>
                </a:solidFill>
              </a:rPr>
              <a:t> On the internet, especially in the realm of social media, teens and adults often mistake flawed logic for sound reasoning (something that sounds good). This can lead to the spread of misinformation and misconceptions.</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Rapid Dissemination:</a:t>
            </a:r>
            <a:r>
              <a:rPr lang="en">
                <a:solidFill>
                  <a:schemeClr val="dk1"/>
                </a:solidFill>
              </a:rPr>
              <a:t> Notably, reasoning that contains logical fallacies gets repeated and shared rapidly via social media platforms, contributing to the perpetuation of flawed arguments.</a:t>
            </a:r>
            <a:endParaRPr>
              <a:solidFill>
                <a:schemeClr val="dk1"/>
              </a:solidFill>
            </a:endParaRPr>
          </a:p>
          <a:p>
            <a:pPr indent="-298450" lvl="0" marL="457200" rtl="0" algn="l">
              <a:lnSpc>
                <a:spcPct val="95000"/>
              </a:lnSpc>
              <a:spcBef>
                <a:spcPts val="0"/>
              </a:spcBef>
              <a:spcAft>
                <a:spcPts val="0"/>
              </a:spcAft>
              <a:buClr>
                <a:schemeClr val="dk1"/>
              </a:buClr>
              <a:buSzPts val="1100"/>
              <a:buChar char="●"/>
            </a:pPr>
            <a:r>
              <a:rPr b="1" lang="en">
                <a:solidFill>
                  <a:schemeClr val="dk1"/>
                </a:solidFill>
              </a:rPr>
              <a:t>Impact on Discussions:</a:t>
            </a:r>
            <a:r>
              <a:rPr lang="en">
                <a:solidFill>
                  <a:schemeClr val="dk1"/>
                </a:solidFill>
              </a:rPr>
              <a:t> Ultimately, this reliance on flawed reasoning effects discussions both online and in-person, making it challenging to have informed and productive conversations about various issues.</a:t>
            </a:r>
            <a:endParaRPr>
              <a:solidFill>
                <a:schemeClr val="dk1"/>
              </a:solidFill>
            </a:endParaRPr>
          </a:p>
        </p:txBody>
      </p:sp>
      <p:sp>
        <p:nvSpPr>
          <p:cNvPr id="252" name="Google Shape;252;g28097b7872d_3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097b7872d_1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097b7872d_1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AutoNum type="arabicPeriod"/>
            </a:pPr>
            <a:r>
              <a:rPr b="1" lang="en">
                <a:solidFill>
                  <a:schemeClr val="dk1"/>
                </a:solidFill>
              </a:rPr>
              <a:t>Prevalence of Logical Fallacies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Wide Range of Platforms: Logical fallacies are widespread on various online platforms, including social media, news websites, forms, and blogs. They cannot be eliminated.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Recognizing</a:t>
            </a:r>
            <a:r>
              <a:rPr lang="en">
                <a:solidFill>
                  <a:schemeClr val="dk1"/>
                </a:solidFill>
              </a:rPr>
              <a:t> this prevalence is the first step in underscoring the urgency of improving users’ ability to </a:t>
            </a:r>
            <a:r>
              <a:rPr lang="en">
                <a:solidFill>
                  <a:schemeClr val="dk1"/>
                </a:solidFill>
              </a:rPr>
              <a:t>identify</a:t>
            </a:r>
            <a:r>
              <a:rPr lang="en">
                <a:solidFill>
                  <a:schemeClr val="dk1"/>
                </a:solidFill>
              </a:rPr>
              <a:t> and address these issues, ultimately fostering critical </a:t>
            </a:r>
            <a:r>
              <a:rPr lang="en">
                <a:solidFill>
                  <a:schemeClr val="dk1"/>
                </a:solidFill>
              </a:rPr>
              <a:t>thinking</a:t>
            </a:r>
            <a:r>
              <a:rPr lang="en">
                <a:solidFill>
                  <a:schemeClr val="dk1"/>
                </a:solidFill>
              </a:rPr>
              <a:t> and informed discourse.</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Limited Critical </a:t>
            </a:r>
            <a:r>
              <a:rPr b="1" lang="en">
                <a:solidFill>
                  <a:schemeClr val="dk1"/>
                </a:solidFill>
              </a:rPr>
              <a:t>Thinking</a:t>
            </a:r>
            <a:r>
              <a:rPr b="1" lang="en">
                <a:solidFill>
                  <a:schemeClr val="dk1"/>
                </a:solidFill>
              </a:rPr>
              <a:t> Skills (relating to our statistics)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Lack of Formal Education: High school graduates lack formal education on logical fallacies.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Online Learning Impact: The shift toward online education, especially during the COVID-19 pandemic, has highlighted the deficiency in these skills.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Real-Life Consequences: Graduates’ struggles to evaluate arguments in real-world situations affect their decision-making processes in various life aspects, including personal relationships and career choices.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Misinformation Vulnerabilities (emphasize that their inability to identify logical fallacies can perpetuate myths and misconceptions)</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Graduates’ vulnerability to misinformation not only affects them individually but also contributes to the broader issue of false information spreading across the internet.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This misinformation can lead to social, political, and health consequences as individuals who cannot identify logical fallacies may be more susceptible to biased content or make decisions that jeopardize their well-being.</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Neglecting Contextual Research</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Users often overlook the importance of </a:t>
            </a:r>
            <a:r>
              <a:rPr lang="en">
                <a:solidFill>
                  <a:schemeClr val="dk1"/>
                </a:solidFill>
              </a:rPr>
              <a:t>conducting</a:t>
            </a:r>
            <a:r>
              <a:rPr lang="en">
                <a:solidFill>
                  <a:schemeClr val="dk1"/>
                </a:solidFill>
              </a:rPr>
              <a:t> in-depth contextual research when </a:t>
            </a:r>
            <a:r>
              <a:rPr lang="en">
                <a:solidFill>
                  <a:schemeClr val="dk1"/>
                </a:solidFill>
              </a:rPr>
              <a:t>encountering online information containing logical fallacies.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Failure to delve into the background, source, or context of information can result in the perpetuation of flawed arguments.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Neglecting contextual research contributes to the persistence of logical fallacies, as users may accept information at face value without questioning its validity.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Educating users about the significance of contextual research can mitigate the impact of logical fallacies and enhance their ability to identify flawed reasoning in online content.</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I’ll hand it over to June, who will explain the Current Process Flow..</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097b7872d_3_6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28097b7872d_3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t>Instructors looking to teach logical fallacy detection skills currently face a number of challenges. First they must check existing curriculum to see if it provides resources to teach these skills. If not, they have to spend time ether creating their own materials from scratch or searching through a variety of sources to have the tools they need. Regardless of the source of the materials, there are still a number of challenges to students developing effective fallacy identification skills. If the resources are not reusable over the course of the year, students will not develop adequate skills. If there are not similar resources across grade levels, students will forget material and fail to build on the skills they have acquired. If the materials are not easy to access and use, students will be exposed to the material infrequently will not fully develop fallacy detection skills. Only if all of these elements come together will students be fully supported to build their skills in logical fallacy detection.</a:t>
            </a:r>
            <a:endParaRPr/>
          </a:p>
          <a:p>
            <a:pPr indent="0" lvl="0" marL="0" rtl="0" algn="l">
              <a:lnSpc>
                <a:spcPct val="115000"/>
              </a:lnSpc>
              <a:spcBef>
                <a:spcPts val="1200"/>
              </a:spcBef>
              <a:spcAft>
                <a:spcPts val="0"/>
              </a:spcAft>
              <a:buClr>
                <a:schemeClr val="dk1"/>
              </a:buClr>
              <a:buSzPts val="1100"/>
              <a:buFont typeface="Arial"/>
              <a:buNone/>
            </a:pPr>
            <a:r>
              <a:rPr lang="en"/>
              <a:t>Emily Solution</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Let’s break down the current process flow into a more structured narrative to better understand the journey of a K-12 educator in need of logical fallacy teaching resources: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Start State (Step 1): Our journey begins with a K-12 educator recognizing the importance of teaching logical fallacies in their curriculum. They seek </a:t>
            </a:r>
            <a:r>
              <a:rPr lang="en"/>
              <a:t>resources</a:t>
            </a:r>
            <a:r>
              <a:rPr lang="en"/>
              <a:t> to enhance their teaching in this domain.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Existing </a:t>
            </a:r>
            <a:r>
              <a:rPr lang="en"/>
              <a:t>Curriculum</a:t>
            </a:r>
            <a:r>
              <a:rPr lang="en"/>
              <a:t> (Step 2): The educator’s first checkpoint involves assessing their existing </a:t>
            </a:r>
            <a:r>
              <a:rPr lang="en"/>
              <a:t>curriculum</a:t>
            </a:r>
            <a:r>
              <a:rPr lang="en"/>
              <a:t>. Do they already have resources for teaching logical fallacies?</a:t>
            </a:r>
            <a:endParaRPr/>
          </a:p>
          <a:p>
            <a:pPr indent="-317500" lvl="0" marL="457200" rtl="0" algn="l">
              <a:spcBef>
                <a:spcPts val="0"/>
              </a:spcBef>
              <a:spcAft>
                <a:spcPts val="0"/>
              </a:spcAft>
              <a:buSzPts val="1400"/>
              <a:buChar char="-"/>
            </a:pPr>
            <a:r>
              <a:rPr lang="en"/>
              <a:t>If yes, they proceed to integrate these resources into </a:t>
            </a:r>
            <a:r>
              <a:rPr lang="en"/>
              <a:t>their teaching in Step 3.</a:t>
            </a:r>
            <a:endParaRPr/>
          </a:p>
          <a:p>
            <a:pPr indent="-317500" lvl="0" marL="457200" rtl="0" algn="l">
              <a:spcBef>
                <a:spcPts val="0"/>
              </a:spcBef>
              <a:spcAft>
                <a:spcPts val="0"/>
              </a:spcAft>
              <a:buSzPts val="1400"/>
              <a:buChar char="-"/>
            </a:pPr>
            <a:r>
              <a:rPr lang="en"/>
              <a:t>If no, they move to Step 4.</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Reusability (Step 3): At this juncture, the educator evaluates the reusability of the resources at hand. Can these resources effectively serve their teaching needs throughout the academic year?</a:t>
            </a:r>
            <a:endParaRPr/>
          </a:p>
          <a:p>
            <a:pPr indent="-317500" lvl="0" marL="457200" rtl="0" algn="l">
              <a:spcBef>
                <a:spcPts val="0"/>
              </a:spcBef>
              <a:spcAft>
                <a:spcPts val="0"/>
              </a:spcAft>
              <a:buSzPts val="1400"/>
              <a:buChar char="-"/>
            </a:pPr>
            <a:r>
              <a:rPr lang="en"/>
              <a:t>If yes, the resources are versatile and they continue to Step 6.</a:t>
            </a:r>
            <a:endParaRPr/>
          </a:p>
          <a:p>
            <a:pPr indent="-317500" lvl="0" marL="457200" rtl="0" algn="l">
              <a:spcBef>
                <a:spcPts val="0"/>
              </a:spcBef>
              <a:spcAft>
                <a:spcPts val="0"/>
              </a:spcAft>
              <a:buSzPts val="1400"/>
              <a:buChar char="-"/>
            </a:pPr>
            <a:r>
              <a:rPr lang="en"/>
              <a:t>If no, they face a challenge, prompting them to find their own resources in Step 7.</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Creation (Step 4): If the educator has the time and tools to create or find their own resources, they venture into preparing these materials for classroom use in Step 5.</a:t>
            </a:r>
            <a:endParaRPr/>
          </a:p>
          <a:p>
            <a:pPr indent="-317500" lvl="0" marL="457200" rtl="0" algn="l">
              <a:spcBef>
                <a:spcPts val="0"/>
              </a:spcBef>
              <a:spcAft>
                <a:spcPts val="0"/>
              </a:spcAft>
              <a:buSzPts val="1400"/>
              <a:buChar char="-"/>
            </a:pPr>
            <a:r>
              <a:rPr lang="en"/>
              <a:t>If no, they return to Step 1, restarting the loop.</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Preparation (Step 5): Here the teacher invests time and effort in preparing the resources for their class, subsequently lopping back to assess resource reusability in Step 3.</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Grade-Level Resources (Step 6):  When resources are available, the educator considers whether there are similar resources suitable for different grade levels.</a:t>
            </a:r>
            <a:endParaRPr/>
          </a:p>
          <a:p>
            <a:pPr indent="-317500" lvl="0" marL="457200" rtl="0" algn="l">
              <a:spcBef>
                <a:spcPts val="0"/>
              </a:spcBef>
              <a:spcAft>
                <a:spcPts val="0"/>
              </a:spcAft>
              <a:buSzPts val="1400"/>
              <a:buChar char="-"/>
            </a:pPr>
            <a:r>
              <a:rPr lang="en"/>
              <a:t>If yes, they adopt them to cater to various grades and proceed to Step 8.</a:t>
            </a:r>
            <a:endParaRPr/>
          </a:p>
          <a:p>
            <a:pPr indent="-317500" lvl="0" marL="457200" rtl="0" algn="l">
              <a:spcBef>
                <a:spcPts val="0"/>
              </a:spcBef>
              <a:spcAft>
                <a:spcPts val="0"/>
              </a:spcAft>
              <a:buSzPts val="1400"/>
              <a:buChar char="-"/>
            </a:pPr>
            <a:r>
              <a:rPr lang="en"/>
              <a:t>If not, they face challenges in adapting resources for different levels in Step 7.</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Student Outcomes (Step 7): If students fail to retain the material or develop the required skills, the educator faces the need to revisiting their teaching resources and methods, initiating the loop to Step 1.</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Accessibility and Usability (Step 8): In this step, educators examine whether the resources are easily accessible and user-friendly. </a:t>
            </a:r>
            <a:endParaRPr/>
          </a:p>
          <a:p>
            <a:pPr indent="-317500" lvl="0" marL="457200" rtl="0" algn="l">
              <a:spcBef>
                <a:spcPts val="0"/>
              </a:spcBef>
              <a:spcAft>
                <a:spcPts val="0"/>
              </a:spcAft>
              <a:buSzPts val="1400"/>
              <a:buChar char="-"/>
            </a:pPr>
            <a:r>
              <a:rPr lang="en"/>
              <a:t>If they are, they proceed to Step 9, where the ultimate goal is achieved. </a:t>
            </a:r>
            <a:endParaRPr/>
          </a:p>
          <a:p>
            <a:pPr indent="-317500" lvl="0" marL="457200" rtl="0" algn="l">
              <a:spcBef>
                <a:spcPts val="0"/>
              </a:spcBef>
              <a:spcAft>
                <a:spcPts val="0"/>
              </a:spcAft>
              <a:buSzPts val="1400"/>
              <a:buChar char="-"/>
            </a:pPr>
            <a:r>
              <a:rPr lang="en"/>
              <a:t>If not, they encounter difficulties in resource implementation in Step 10.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End State (Step 9): Successful implementation of accessible and user-friendly resources leads to students effectively applying their fallacy identification skills, which is the desired outcome.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Resource Usage (Step 10): In the final step, educators confront the possibility that resources may not get used as intended due to accessibility or usability issues. This situation propts them to revisit the initial challenge in Step 1.</a:t>
            </a:r>
            <a:endParaRPr/>
          </a:p>
        </p:txBody>
      </p:sp>
      <p:sp>
        <p:nvSpPr>
          <p:cNvPr id="274" name="Google Shape;274;g28097b7872d_3_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3ccb778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83ccb778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specifically, what we’re looking at for the real-world product is a website that hosts an elementary school collection of games, a middle school collection of games, high school collection of games, and adult collection of games, respectively. They’ll all share the same goal of introducing and improving logical fallacy identification skills, but the difficulties and approaches will vary depending on the age group. Because our solution is a website, once it’s whitelisted on school networks, students can access it in their free-time during school and really get the chance to have fun with it. Given how schools are pushing to </a:t>
            </a:r>
            <a:r>
              <a:rPr lang="en"/>
              <a:t>incorporate more</a:t>
            </a:r>
            <a:r>
              <a:rPr lang="en"/>
              <a:t> techno</a:t>
            </a:r>
            <a:r>
              <a:rPr lang="en"/>
              <a:t>logy into lessons, a website like ours has potential to gain a lot of exposure even outside of language arts classes.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3ccb778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3ccb778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make the scope of our solution more clear, I’ll break down some of the features that it will have and won’t have.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-ReasonED will contain 2D games that will be playable directly on the website, so logging in or downloading will not be necessary to play them. Players will only need to sign up to be </a:t>
            </a:r>
            <a:r>
              <a:rPr lang="en"/>
              <a:t>eligible</a:t>
            </a:r>
            <a:r>
              <a:rPr lang="en"/>
              <a:t> for leaderboards, but signing up will be completely free. </a:t>
            </a:r>
            <a:endParaRPr/>
          </a:p>
          <a:p>
            <a:pPr indent="0" lvl="0" marL="0" rtl="0" algn="l">
              <a:spcBef>
                <a:spcPts val="0"/>
              </a:spcBef>
              <a:spcAft>
                <a:spcPts val="0"/>
              </a:spcAft>
              <a:buClr>
                <a:schemeClr val="dk1"/>
              </a:buClr>
              <a:buSzPts val="1100"/>
              <a:buFont typeface="Arial"/>
              <a:buNone/>
            </a:pPr>
            <a:r>
              <a:rPr lang="en">
                <a:solidFill>
                  <a:schemeClr val="dk1"/>
                </a:solidFill>
              </a:rPr>
              <a:t>-We WILL have a wide range of game difficulties for elementary, middle, high school students, and adults respectively. Having a big collection of games available across such a large segment of the educational spectrum is very crucial to our problem because, as you saw from the current process flow, most existing resources fall short of supporting year-long learning, much less supporting continuous learning over all of the grade levels.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-We WILL include In-game tutorials for each of our games, and all of the text in the games will have text-to-speech options for better accessibility, especially for younger players who can’t read well yet.</a:t>
            </a:r>
            <a:endParaRPr/>
          </a:p>
          <a:p>
            <a:pPr indent="0" lvl="0" marL="0" rtl="0" algn="l">
              <a:spcBef>
                <a:spcPts val="0"/>
              </a:spcBef>
              <a:spcAft>
                <a:spcPts val="0"/>
              </a:spcAft>
              <a:buNone/>
            </a:pPr>
            <a:r>
              <a:rPr lang="en"/>
              <a:t>-</a:t>
            </a:r>
            <a:r>
              <a:rPr lang="en"/>
              <a:t>Lastly</a:t>
            </a:r>
            <a:r>
              <a:rPr lang="en"/>
              <a:t>, our website will have readings to help introduce the concept of logical fallacies to each individual age group. The idea behind this is to provide some </a:t>
            </a:r>
            <a:r>
              <a:rPr lang="en"/>
              <a:t>brief</a:t>
            </a:r>
            <a:r>
              <a:rPr lang="en"/>
              <a:t> background knowledge to users in case they aren't </a:t>
            </a:r>
            <a:r>
              <a:rPr lang="en"/>
              <a:t>accessing</a:t>
            </a:r>
            <a:r>
              <a:rPr lang="en"/>
              <a:t> the site for a school lesson, because one goal of the site is being playable outside of the classroom. These readings will have text-to-speech options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features ReasonED WILL NOT have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-Game and website elements that are too intensive. Browsers alone can use a lot of RAM, and not  every school or household can afford high-end devices. So we want the site to be relatively fast, not be cluttered, and we want to keep the games lightweight enough to be playable even on lower-end devices.</a:t>
            </a:r>
            <a:endParaRPr/>
          </a:p>
          <a:p>
            <a:pPr indent="0" lvl="0" marL="0" rtl="0" algn="l">
              <a:spcBef>
                <a:spcPts val="0"/>
              </a:spcBef>
              <a:spcAft>
                <a:spcPts val="0"/>
              </a:spcAft>
              <a:buNone/>
            </a:pPr>
            <a:r>
              <a:rPr lang="en"/>
              <a:t>- We won’t be developing lesson plans. We’d love to be able to include them for teachers since those are great educational tools, but our main priority will be the games. With that said though, we could absolutely host resources like that if they're provided to us. </a:t>
            </a:r>
            <a:endParaRPr/>
          </a:p>
          <a:p>
            <a:pPr indent="0" lvl="0" marL="0" rtl="0" algn="l">
              <a:spcBef>
                <a:spcPts val="0"/>
              </a:spcBef>
              <a:spcAft>
                <a:spcPts val="0"/>
              </a:spcAft>
              <a:buNone/>
            </a:pPr>
            <a:r>
              <a:rPr lang="en"/>
              <a:t>-Lastly, ReasonED won’t contain references to specific people or political events. This can become a fine line to walk when we're developing the gameplay for older players, since we'll want examples in the games to more applicable to the real world, and in the real world logical fallacies are seen very often in politics. Ultimately though, we want to avoid referencing political arguments. We don't want the site to contain any political bias, especially since a goal of ours is for it to be used in schools.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Now I’ll pass it off to Areeb to discuss our customers and end users.</a:t>
            </a:r>
            <a:endParaRPr b="1"/>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3ccb77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83ccb77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rPr>
              <a:t>Our primary </a:t>
            </a:r>
            <a:r>
              <a:rPr b="1" lang="en">
                <a:solidFill>
                  <a:schemeClr val="dk1"/>
                </a:solidFill>
              </a:rPr>
              <a:t>customers</a:t>
            </a:r>
            <a:r>
              <a:rPr lang="en">
                <a:solidFill>
                  <a:schemeClr val="dk1"/>
                </a:solidFill>
              </a:rPr>
              <a:t> are </a:t>
            </a:r>
            <a:r>
              <a:rPr b="1" lang="en">
                <a:solidFill>
                  <a:schemeClr val="dk1"/>
                </a:solidFill>
              </a:rPr>
              <a:t>educational institutions</a:t>
            </a:r>
            <a:r>
              <a:rPr lang="en">
                <a:solidFill>
                  <a:schemeClr val="dk1"/>
                </a:solidFill>
              </a:rPr>
              <a:t>, including K-12 schools, colleges, and universities. These institutions are at the forefront of education, and ReasonED can serve as a valuable resource in their curriculum and foster critical thinking skills among students.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Additionally, we extend our reach to </a:t>
            </a:r>
            <a:r>
              <a:rPr b="1" lang="en">
                <a:solidFill>
                  <a:schemeClr val="dk1"/>
                </a:solidFill>
              </a:rPr>
              <a:t>educational publishers and content providers</a:t>
            </a:r>
            <a:r>
              <a:rPr lang="en">
                <a:solidFill>
                  <a:schemeClr val="dk1"/>
                </a:solidFill>
              </a:rPr>
              <a:t>. They can explore adopting ReasonED as a tool to complement their existing offerings, providing an enriched learning experience for their audience.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Now let’s talk about the </a:t>
            </a:r>
            <a:r>
              <a:rPr b="1" lang="en">
                <a:solidFill>
                  <a:schemeClr val="dk1"/>
                </a:solidFill>
              </a:rPr>
              <a:t>end users</a:t>
            </a:r>
            <a:r>
              <a:rPr lang="en">
                <a:solidFill>
                  <a:schemeClr val="dk1"/>
                </a:solidFill>
              </a:rPr>
              <a:t> who will directly benefit from this platform.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K-12 Students (including homeschoolers):</a:t>
            </a:r>
            <a:r>
              <a:rPr lang="en">
                <a:solidFill>
                  <a:schemeClr val="dk1"/>
                </a:solidFill>
              </a:rPr>
              <a:t> These young minds are our core audience. ReasonED aims to empower them with improved critical thinking skills through engaging games and educational content.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College Students:</a:t>
            </a:r>
            <a:r>
              <a:rPr lang="en">
                <a:solidFill>
                  <a:schemeClr val="dk1"/>
                </a:solidFill>
              </a:rPr>
              <a:t> We are extending our reach to include college-level students. The transition to higher education presents new challenges and ReasonED can continue to support critical thinking development at this level.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 </a:t>
            </a:r>
            <a:r>
              <a:rPr b="1" lang="en">
                <a:solidFill>
                  <a:schemeClr val="dk1"/>
                </a:solidFill>
              </a:rPr>
              <a:t>Educators:</a:t>
            </a:r>
            <a:r>
              <a:rPr lang="en">
                <a:solidFill>
                  <a:schemeClr val="dk1"/>
                </a:solidFill>
              </a:rPr>
              <a:t> Instructors (both k-12 teachers and professors) play a pivotal role in guiding students’ learning journeys. ReasonED can be a valuable tool for educators to incorporate into their teaching methods.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General Public: </a:t>
            </a:r>
            <a:r>
              <a:rPr lang="en">
                <a:solidFill>
                  <a:schemeClr val="dk1"/>
                </a:solidFill>
              </a:rPr>
              <a:t>Beyond the classroom, critical thinking is a skill that holds value in various aspects of life. The general public can access ReasonED to enhance their ability to identify logical fallacies, ultimately contributing to more informed discussions both online and offline.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Now, June will go over the Solution Process Flow..</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cf80ca93e_1_9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28cf80ca93e_1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
              <a:t>ReasonED.io will be the resource instructors need to support effective logical fallacy detection instruction. If the existing curriculum does not provide resources, ReasonED will provide instructional resources. If existing resources are not reusable, ReasonEd will be a reusable resource for logical fallacy detection. If existing resources do not support multiple grade levels, ReasonED will provide increasing challenges as students grow. And if existing resources are not easy to access or use, ReasonED.io will be available as an easy to set up and use option. By being an all-in-one solution to these problems, instructors will not have to spend time creating and searching for materials to teach logical fallacy skills and will be better able to support students as they master these skills.</a:t>
            </a:r>
            <a:endParaRPr/>
          </a:p>
          <a:p>
            <a:pPr indent="0" lvl="0" marL="0" rtl="0" algn="l">
              <a:lnSpc>
                <a:spcPct val="115000"/>
              </a:lnSpc>
              <a:spcBef>
                <a:spcPts val="1200"/>
              </a:spcBef>
              <a:spcAft>
                <a:spcPts val="0"/>
              </a:spcAft>
              <a:buClr>
                <a:schemeClr val="dk1"/>
              </a:buClr>
              <a:buSzPts val="1100"/>
              <a:buFont typeface="Arial"/>
              <a:buNone/>
            </a:pPr>
            <a:r>
              <a:rPr lang="en"/>
              <a:t> </a:t>
            </a:r>
            <a:endParaRPr/>
          </a:p>
          <a:p>
            <a:pPr indent="0" lvl="0" marL="0" rtl="0" algn="l">
              <a:lnSpc>
                <a:spcPct val="115000"/>
              </a:lnSpc>
              <a:spcBef>
                <a:spcPts val="1200"/>
              </a:spcBef>
              <a:spcAft>
                <a:spcPts val="0"/>
              </a:spcAft>
              <a:buClr>
                <a:schemeClr val="dk1"/>
              </a:buClr>
              <a:buSzPts val="1100"/>
              <a:buFont typeface="Arial"/>
              <a:buNone/>
            </a:pPr>
            <a:r>
              <a:rPr lang="en"/>
              <a:t>Dakota Competition</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0"/>
              </a:spcBef>
              <a:spcAft>
                <a:spcPts val="0"/>
              </a:spcAft>
              <a:buSzPts val="1400"/>
              <a:buChar char="●"/>
            </a:pPr>
            <a:r>
              <a:rPr lang="en"/>
              <a:t>ReasonED solves many of the problems in the current process. It eliminates most of the extra work and pitfalls educators face when attempting to provide logical fallacy instruction. It provides prebuilt resources to reinforce logical </a:t>
            </a:r>
            <a:r>
              <a:rPr lang="en"/>
              <a:t>fallacy</a:t>
            </a:r>
            <a:r>
              <a:rPr lang="en"/>
              <a:t> detection that are easily </a:t>
            </a:r>
            <a:r>
              <a:rPr lang="en"/>
              <a:t>accessible</a:t>
            </a:r>
            <a:r>
              <a:rPr lang="en"/>
              <a:t> and reusable both over the year and at different grade levels. By having </a:t>
            </a:r>
            <a:r>
              <a:rPr lang="en"/>
              <a:t>consistent</a:t>
            </a:r>
            <a:r>
              <a:rPr lang="en"/>
              <a:t> practice throughout their education, students will develop effective skills in detecting logical fallacies.</a:t>
            </a:r>
            <a:endParaRPr/>
          </a:p>
        </p:txBody>
      </p:sp>
      <p:sp>
        <p:nvSpPr>
          <p:cNvPr id="342" name="Google Shape;342;g28cf80ca93e_1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81578b66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81578b66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Speaker: Alysha</a:t>
            </a:r>
            <a:endParaRPr/>
          </a:p>
          <a:p>
            <a:pPr indent="0" lvl="0" marL="0" rtl="0" algn="l">
              <a:spcBef>
                <a:spcPts val="0"/>
              </a:spcBef>
              <a:spcAft>
                <a:spcPts val="0"/>
              </a:spcAft>
              <a:buNone/>
            </a:pPr>
            <a:r>
              <a:rPr b="1" lang="en"/>
              <a:t>Who are our competitors?</a:t>
            </a:r>
            <a:endParaRPr b="1"/>
          </a:p>
          <a:p>
            <a:pPr indent="-317500" lvl="0" marL="457200" rtl="0" algn="l">
              <a:spcBef>
                <a:spcPts val="0"/>
              </a:spcBef>
              <a:spcAft>
                <a:spcPts val="0"/>
              </a:spcAft>
              <a:buSzPts val="1400"/>
              <a:buChar char="●"/>
            </a:pPr>
            <a:r>
              <a:rPr lang="en"/>
              <a:t>Kahoot! - An interactive learning platform that allows educators to create and hosts quizzes, surveys, and interactive games in a classroom or remote learning environment.</a:t>
            </a:r>
            <a:endParaRPr/>
          </a:p>
          <a:p>
            <a:pPr indent="-317500" lvl="0" marL="457200" rtl="0" algn="l">
              <a:spcBef>
                <a:spcPts val="0"/>
              </a:spcBef>
              <a:spcAft>
                <a:spcPts val="0"/>
              </a:spcAft>
              <a:buSzPts val="1400"/>
              <a:buChar char="-"/>
            </a:pPr>
            <a:r>
              <a:rPr lang="en"/>
              <a:t>Engages students though competitive and engaging quiz-based activities</a:t>
            </a:r>
            <a:endParaRPr/>
          </a:p>
          <a:p>
            <a:pPr indent="-317500" lvl="0" marL="457200" rtl="0" algn="l">
              <a:spcBef>
                <a:spcPts val="0"/>
              </a:spcBef>
              <a:spcAft>
                <a:spcPts val="0"/>
              </a:spcAft>
              <a:buSzPts val="1400"/>
              <a:buChar char="-"/>
            </a:pPr>
            <a:r>
              <a:rPr lang="en"/>
              <a:t>Users can participate using a mobile device or computer</a:t>
            </a:r>
            <a:endParaRPr/>
          </a:p>
          <a:p>
            <a:pPr indent="-317500" lvl="0" marL="457200" rtl="0" algn="l">
              <a:spcBef>
                <a:spcPts val="0"/>
              </a:spcBef>
              <a:spcAft>
                <a:spcPts val="0"/>
              </a:spcAft>
              <a:buSzPts val="1400"/>
              <a:buChar char="●"/>
            </a:pPr>
            <a:r>
              <a:rPr lang="en"/>
              <a:t>Quizlet Live - A new feature of the popular learning platform that allows educators to host flashcard games live, similar to Kahoot</a:t>
            </a:r>
            <a:endParaRPr/>
          </a:p>
          <a:p>
            <a:pPr indent="-317500" lvl="0" marL="457200" rtl="0" algn="l">
              <a:spcBef>
                <a:spcPts val="0"/>
              </a:spcBef>
              <a:spcAft>
                <a:spcPts val="0"/>
              </a:spcAft>
              <a:buSzPts val="1400"/>
              <a:buChar char="-"/>
            </a:pPr>
            <a:r>
              <a:rPr lang="en"/>
              <a:t>Users can create their own study materials or access a vast library of user-generated content</a:t>
            </a:r>
            <a:endParaRPr/>
          </a:p>
          <a:p>
            <a:pPr indent="-317500" lvl="0" marL="457200" rtl="0" algn="l">
              <a:spcBef>
                <a:spcPts val="0"/>
              </a:spcBef>
              <a:spcAft>
                <a:spcPts val="0"/>
              </a:spcAft>
              <a:buSzPts val="1400"/>
              <a:buChar char="-"/>
            </a:pPr>
            <a:r>
              <a:rPr lang="en"/>
              <a:t>Offers a range of study modes and interactive games</a:t>
            </a:r>
            <a:endParaRPr/>
          </a:p>
          <a:p>
            <a:pPr indent="-317500" lvl="0" marL="457200" rtl="0" algn="l">
              <a:spcBef>
                <a:spcPts val="0"/>
              </a:spcBef>
              <a:spcAft>
                <a:spcPts val="0"/>
              </a:spcAft>
              <a:buSzPts val="1400"/>
              <a:buChar char="●"/>
            </a:pPr>
            <a:r>
              <a:rPr lang="en"/>
              <a:t>Socrative - An assessment and engagement platform for teachers and students.</a:t>
            </a:r>
            <a:endParaRPr/>
          </a:p>
          <a:p>
            <a:pPr indent="-317500" lvl="0" marL="457200" rtl="0" algn="l">
              <a:spcBef>
                <a:spcPts val="0"/>
              </a:spcBef>
              <a:spcAft>
                <a:spcPts val="0"/>
              </a:spcAft>
              <a:buSzPts val="1400"/>
              <a:buChar char="-"/>
            </a:pPr>
            <a:r>
              <a:rPr lang="en"/>
              <a:t>Educators can create quizzes, surveys, and quick assessments to gauge student understanding and engagement</a:t>
            </a:r>
            <a:endParaRPr/>
          </a:p>
          <a:p>
            <a:pPr indent="-317500" lvl="0" marL="457200" rtl="0" algn="l">
              <a:spcBef>
                <a:spcPts val="0"/>
              </a:spcBef>
              <a:spcAft>
                <a:spcPts val="0"/>
              </a:spcAft>
              <a:buSzPts val="1400"/>
              <a:buChar char="-"/>
            </a:pPr>
            <a:r>
              <a:rPr lang="en"/>
              <a:t>Allows real-time feedback and reporting, making it useful for both in-class and remote learning environments</a:t>
            </a:r>
            <a:endParaRPr/>
          </a:p>
          <a:p>
            <a:pPr indent="-317500" lvl="0" marL="457200" rtl="0" algn="l">
              <a:spcBef>
                <a:spcPts val="0"/>
              </a:spcBef>
              <a:spcAft>
                <a:spcPts val="0"/>
              </a:spcAft>
              <a:buSzPts val="1400"/>
              <a:buChar char="●"/>
            </a:pPr>
            <a:r>
              <a:rPr lang="en"/>
              <a:t>GimKit - An educational game-based platform designed to make learning fun and engaging.</a:t>
            </a:r>
            <a:endParaRPr/>
          </a:p>
          <a:p>
            <a:pPr indent="-317500" lvl="0" marL="457200" rtl="0" algn="l">
              <a:spcBef>
                <a:spcPts val="0"/>
              </a:spcBef>
              <a:spcAft>
                <a:spcPts val="0"/>
              </a:spcAft>
              <a:buSzPts val="1400"/>
              <a:buChar char="-"/>
            </a:pPr>
            <a:r>
              <a:rPr lang="en"/>
              <a:t>Offers interactive quizzes and games where students earn virtual currency to upgrade their avatars and compete with classmates</a:t>
            </a:r>
            <a:endParaRPr/>
          </a:p>
          <a:p>
            <a:pPr indent="-317500" lvl="0" marL="457200" rtl="0" algn="l">
              <a:spcBef>
                <a:spcPts val="0"/>
              </a:spcBef>
              <a:spcAft>
                <a:spcPts val="0"/>
              </a:spcAft>
              <a:buSzPts val="1400"/>
              <a:buChar char="-"/>
            </a:pPr>
            <a:r>
              <a:rPr lang="en"/>
              <a:t>Teachers can create and customize content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Factors to discuss</a:t>
            </a:r>
            <a:endParaRPr b="1"/>
          </a:p>
          <a:p>
            <a:pPr indent="-317500" lvl="0" marL="457200" rtl="0" algn="l">
              <a:spcBef>
                <a:spcPts val="0"/>
              </a:spcBef>
              <a:spcAft>
                <a:spcPts val="0"/>
              </a:spcAft>
              <a:buSzPts val="1400"/>
              <a:buChar char="●"/>
            </a:pPr>
            <a:r>
              <a:rPr lang="en"/>
              <a:t>Primary audience - Specifies the main target audience or user base of the platform.</a:t>
            </a:r>
            <a:endParaRPr/>
          </a:p>
          <a:p>
            <a:pPr indent="-317500" lvl="0" marL="457200" rtl="0" algn="l">
              <a:spcBef>
                <a:spcPts val="0"/>
              </a:spcBef>
              <a:spcAft>
                <a:spcPts val="0"/>
              </a:spcAft>
              <a:buSzPts val="1400"/>
              <a:buChar char="●"/>
            </a:pPr>
            <a:r>
              <a:rPr lang="en"/>
              <a:t>Game-Based Learning - Indicates whether the platform is known for game-based learning experiences, where users can engage with educational content through interactive games.</a:t>
            </a:r>
            <a:endParaRPr/>
          </a:p>
          <a:p>
            <a:pPr indent="-317500" lvl="0" marL="457200" rtl="0" algn="l">
              <a:spcBef>
                <a:spcPts val="0"/>
              </a:spcBef>
              <a:spcAft>
                <a:spcPts val="0"/>
              </a:spcAft>
              <a:buSzPts val="1400"/>
              <a:buChar char="●"/>
            </a:pPr>
            <a:r>
              <a:rPr lang="en"/>
              <a:t>Logical Fallacy Focus - Specifies if the platform has a specific focus on teaching and identifying logical fallacies in arguments. </a:t>
            </a:r>
            <a:r>
              <a:rPr b="1" lang="en" sz="1200">
                <a:solidFill>
                  <a:schemeClr val="dk1"/>
                </a:solidFill>
              </a:rPr>
              <a:t>Our website focusing solely on logical fallacies is beneficial for spreading awareness about the problem at hand. If logical fallacy games were to just be added to existing, all-subject game sites, they would likely get lost in the sea of other games, and we're back at square one. Having their own site serves to give logical fallacy concepts the undivided attention they've been lacking.</a:t>
            </a:r>
            <a:endParaRPr/>
          </a:p>
          <a:p>
            <a:pPr indent="-317500" lvl="0" marL="457200" rtl="0" algn="l">
              <a:spcBef>
                <a:spcPts val="0"/>
              </a:spcBef>
              <a:spcAft>
                <a:spcPts val="0"/>
              </a:spcAft>
              <a:buSzPts val="1400"/>
              <a:buChar char="●"/>
            </a:pPr>
            <a:r>
              <a:rPr lang="en"/>
              <a:t>Device Compatibility - Specifies what device can be used to access the platform.</a:t>
            </a:r>
            <a:endParaRPr/>
          </a:p>
          <a:p>
            <a:pPr indent="-317500" lvl="0" marL="457200" rtl="0" algn="l">
              <a:spcBef>
                <a:spcPts val="0"/>
              </a:spcBef>
              <a:spcAft>
                <a:spcPts val="0"/>
              </a:spcAft>
              <a:buSzPts val="1400"/>
              <a:buChar char="●"/>
            </a:pPr>
            <a:r>
              <a:rPr lang="en"/>
              <a:t>Characters and Animations - specifies whether the competitor’s games emphasize engaging features specifically for younger kids</a:t>
            </a:r>
            <a:endParaRPr/>
          </a:p>
          <a:p>
            <a:pPr indent="-317500" lvl="0" marL="457200" rtl="0" algn="l">
              <a:spcBef>
                <a:spcPts val="0"/>
              </a:spcBef>
              <a:spcAft>
                <a:spcPts val="0"/>
              </a:spcAft>
              <a:buSzPts val="1400"/>
              <a:buChar char="●"/>
            </a:pPr>
            <a:r>
              <a:rPr lang="en"/>
              <a:t>Educator Tools - Indicates whether the platform provides tools and features provided for educators, like class management, progress tracking, or assignment creation.</a:t>
            </a:r>
            <a:endParaRPr/>
          </a:p>
          <a:p>
            <a:pPr indent="-317500" lvl="0" marL="457200" rtl="0" algn="l">
              <a:spcBef>
                <a:spcPts val="0"/>
              </a:spcBef>
              <a:spcAft>
                <a:spcPts val="0"/>
              </a:spcAft>
              <a:buSzPts val="1400"/>
              <a:buChar char="●"/>
            </a:pPr>
            <a:r>
              <a:rPr lang="en"/>
              <a:t>Accessibility - Refers to how easily and effectively users with different needs, including those with disabilities, can interact with and use the platform. This can include features such as text-to-speech for visually impaired users, keyboard navigation options, adjustable font sizes, and compatibility with screen users.</a:t>
            </a:r>
            <a:endParaRPr/>
          </a:p>
          <a:p>
            <a:pPr indent="-317500" lvl="0" marL="457200" rtl="0" algn="l">
              <a:spcBef>
                <a:spcPts val="0"/>
              </a:spcBef>
              <a:spcAft>
                <a:spcPts val="0"/>
              </a:spcAft>
              <a:buClr>
                <a:schemeClr val="dk1"/>
              </a:buClr>
              <a:buSzPts val="1400"/>
              <a:buChar char="●"/>
            </a:pPr>
            <a:r>
              <a:rPr lang="en">
                <a:solidFill>
                  <a:schemeClr val="dk1"/>
                </a:solidFill>
              </a:rPr>
              <a:t>Playability outside of school- Indicates whether or not the games are just as accessible for users if not used at school, for instance, without a game code. Many of our competitor’s sites don’t have accessible games aside from their live game mode for in-school use.</a:t>
            </a:r>
            <a:endParaRPr/>
          </a:p>
          <a:p>
            <a:pPr indent="-317500" lvl="0" marL="457200" rtl="0" algn="l">
              <a:spcBef>
                <a:spcPts val="0"/>
              </a:spcBef>
              <a:spcAft>
                <a:spcPts val="0"/>
              </a:spcAft>
              <a:buSzPts val="1400"/>
              <a:buChar char="●"/>
            </a:pPr>
            <a:r>
              <a:rPr lang="en"/>
              <a:t>Cost - Specifies the pricing model of the platform, whether it’s subscription-based, freemium (offering free and premium versions, or other pricing structures. </a:t>
            </a:r>
            <a:r>
              <a:rPr b="1" lang="en"/>
              <a:t>Premium features: Progress Tracking, All games frees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When discussing accessibility</a:t>
            </a:r>
            <a:endParaRPr b="1"/>
          </a:p>
          <a:p>
            <a:pPr indent="-317500" lvl="0" marL="457200" rtl="0" algn="l">
              <a:spcBef>
                <a:spcPts val="0"/>
              </a:spcBef>
              <a:spcAft>
                <a:spcPts val="0"/>
              </a:spcAft>
              <a:buSzPts val="1400"/>
              <a:buChar char="●"/>
            </a:pPr>
            <a:r>
              <a:rPr lang="en"/>
              <a:t>Kahoot!</a:t>
            </a:r>
            <a:endParaRPr/>
          </a:p>
          <a:p>
            <a:pPr indent="-317500" lvl="0" marL="457200" rtl="0" algn="l">
              <a:spcBef>
                <a:spcPts val="0"/>
              </a:spcBef>
              <a:spcAft>
                <a:spcPts val="0"/>
              </a:spcAft>
              <a:buSzPts val="1400"/>
              <a:buChar char="-"/>
            </a:pPr>
            <a:r>
              <a:rPr lang="en"/>
              <a:t>Keyboard Navigation (without a mouse)</a:t>
            </a:r>
            <a:endParaRPr/>
          </a:p>
          <a:p>
            <a:pPr indent="-317500" lvl="0" marL="457200" rtl="0" algn="l">
              <a:spcBef>
                <a:spcPts val="0"/>
              </a:spcBef>
              <a:spcAft>
                <a:spcPts val="0"/>
              </a:spcAft>
              <a:buSzPts val="1400"/>
              <a:buChar char="-"/>
            </a:pPr>
            <a:r>
              <a:rPr lang="en"/>
              <a:t>Screen Reader Support (for users with visual impairments)</a:t>
            </a:r>
            <a:endParaRPr/>
          </a:p>
          <a:p>
            <a:pPr indent="-317500" lvl="0" marL="457200" rtl="0" algn="l">
              <a:spcBef>
                <a:spcPts val="0"/>
              </a:spcBef>
              <a:spcAft>
                <a:spcPts val="0"/>
              </a:spcAft>
              <a:buSzPts val="1400"/>
              <a:buChar char="-"/>
            </a:pPr>
            <a:r>
              <a:rPr lang="en"/>
              <a:t>Color Contrast (</a:t>
            </a:r>
            <a:r>
              <a:rPr lang="en">
                <a:solidFill>
                  <a:schemeClr val="dk1"/>
                </a:solidFill>
              </a:rPr>
              <a:t>for users with visual impairments)</a:t>
            </a:r>
            <a:endParaRPr/>
          </a:p>
          <a:p>
            <a:pPr indent="-317500" lvl="0" marL="457200" rtl="0" algn="l">
              <a:spcBef>
                <a:spcPts val="0"/>
              </a:spcBef>
              <a:spcAft>
                <a:spcPts val="0"/>
              </a:spcAft>
              <a:buSzPts val="1400"/>
              <a:buChar char="-"/>
            </a:pPr>
            <a:r>
              <a:rPr lang="en"/>
              <a:t>Text-To-Speech (for users with visual impairments and reading difficulties)</a:t>
            </a:r>
            <a:endParaRPr/>
          </a:p>
          <a:p>
            <a:pPr indent="-317500" lvl="0" marL="457200" rtl="0" algn="l">
              <a:spcBef>
                <a:spcPts val="0"/>
              </a:spcBef>
              <a:spcAft>
                <a:spcPts val="0"/>
              </a:spcAft>
              <a:buSzPts val="1400"/>
              <a:buChar char="-"/>
            </a:pPr>
            <a:r>
              <a:rPr lang="en"/>
              <a:t>Closed Captioning (for users with hearing impairments)</a:t>
            </a:r>
            <a:endParaRPr/>
          </a:p>
          <a:p>
            <a:pPr indent="-317500" lvl="0" marL="457200" rtl="0" algn="l">
              <a:spcBef>
                <a:spcPts val="0"/>
              </a:spcBef>
              <a:spcAft>
                <a:spcPts val="0"/>
              </a:spcAft>
              <a:buSzPts val="1400"/>
              <a:buChar char="●"/>
            </a:pPr>
            <a:r>
              <a:rPr lang="en"/>
              <a:t>Quizlet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Keyboard Shortcuts </a:t>
            </a:r>
            <a:endParaRPr/>
          </a:p>
          <a:p>
            <a:pPr indent="-317500" lvl="0" marL="457200" rtl="0" algn="l">
              <a:spcBef>
                <a:spcPts val="0"/>
              </a:spcBef>
              <a:spcAft>
                <a:spcPts val="0"/>
              </a:spcAft>
              <a:buSzPts val="1400"/>
              <a:buChar char="-"/>
            </a:pPr>
            <a:r>
              <a:rPr lang="en">
                <a:solidFill>
                  <a:schemeClr val="dk1"/>
                </a:solidFill>
              </a:rPr>
              <a:t>Text-To-Speech </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Socrative </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Adjustable Font Sizes (for users with visual impairments)</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Responsive Design (features work on various devices)</a:t>
            </a:r>
            <a:endParaRPr/>
          </a:p>
          <a:p>
            <a:pPr indent="-317500" lvl="0" marL="457200" rtl="0" algn="l">
              <a:spcBef>
                <a:spcPts val="0"/>
              </a:spcBef>
              <a:spcAft>
                <a:spcPts val="0"/>
              </a:spcAft>
              <a:buSzPts val="1400"/>
              <a:buChar char="●"/>
            </a:pPr>
            <a:r>
              <a:rPr lang="en"/>
              <a:t>GimKit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Color Customization</a:t>
            </a:r>
            <a:endParaRPr/>
          </a:p>
          <a:p>
            <a:pPr indent="-317500" lvl="0" marL="457200" rtl="0" algn="l">
              <a:spcBef>
                <a:spcPts val="0"/>
              </a:spcBef>
              <a:spcAft>
                <a:spcPts val="0"/>
              </a:spcAft>
              <a:buSzPts val="1400"/>
              <a:buChar char="-"/>
            </a:pPr>
            <a:r>
              <a:rPr lang="en"/>
              <a:t>Responsive Design</a:t>
            </a:r>
            <a:endParaRPr/>
          </a:p>
          <a:p>
            <a:pPr indent="-317500" lvl="0" marL="457200" rtl="0" algn="l">
              <a:spcBef>
                <a:spcPts val="0"/>
              </a:spcBef>
              <a:spcAft>
                <a:spcPts val="0"/>
              </a:spcAft>
              <a:buSzPts val="1400"/>
              <a:buChar char="-"/>
            </a:pPr>
            <a:r>
              <a:rPr lang="en">
                <a:solidFill>
                  <a:schemeClr val="dk1"/>
                </a:solidFill>
              </a:rPr>
              <a:t>Text-To-Speech (for users with visual impairments and reading difficulties)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a386253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a386253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Who are our competitors?</a:t>
            </a:r>
            <a:endParaRPr b="1"/>
          </a:p>
          <a:p>
            <a:pPr indent="-317500" lvl="0" marL="457200" rtl="0" algn="l">
              <a:spcBef>
                <a:spcPts val="0"/>
              </a:spcBef>
              <a:spcAft>
                <a:spcPts val="0"/>
              </a:spcAft>
              <a:buSzPts val="1400"/>
              <a:buChar char="●"/>
            </a:pPr>
            <a:r>
              <a:rPr lang="en"/>
              <a:t>Kahoot! - An interactive learning platform that allows educators to create and hosts quizzes, surveys, and interactive games in a classroom or remote learning environment.</a:t>
            </a:r>
            <a:endParaRPr/>
          </a:p>
          <a:p>
            <a:pPr indent="-317500" lvl="0" marL="457200" rtl="0" algn="l">
              <a:spcBef>
                <a:spcPts val="0"/>
              </a:spcBef>
              <a:spcAft>
                <a:spcPts val="0"/>
              </a:spcAft>
              <a:buSzPts val="1400"/>
              <a:buChar char="-"/>
            </a:pPr>
            <a:r>
              <a:rPr lang="en"/>
              <a:t>Engages students though competitive and engaging quiz-based activities</a:t>
            </a:r>
            <a:endParaRPr/>
          </a:p>
          <a:p>
            <a:pPr indent="-317500" lvl="0" marL="457200" rtl="0" algn="l">
              <a:spcBef>
                <a:spcPts val="0"/>
              </a:spcBef>
              <a:spcAft>
                <a:spcPts val="0"/>
              </a:spcAft>
              <a:buSzPts val="1400"/>
              <a:buChar char="-"/>
            </a:pPr>
            <a:r>
              <a:rPr lang="en"/>
              <a:t>Users can participate using a mobile device or computer</a:t>
            </a:r>
            <a:endParaRPr/>
          </a:p>
          <a:p>
            <a:pPr indent="-317500" lvl="0" marL="457200" rtl="0" algn="l">
              <a:spcBef>
                <a:spcPts val="0"/>
              </a:spcBef>
              <a:spcAft>
                <a:spcPts val="0"/>
              </a:spcAft>
              <a:buSzPts val="1400"/>
              <a:buChar char="●"/>
            </a:pPr>
            <a:r>
              <a:rPr lang="en"/>
              <a:t>Quizlet Live - A new feature of the popular learning platform that allows educators to host flashcard games live, similar to Kahoot</a:t>
            </a:r>
            <a:endParaRPr/>
          </a:p>
          <a:p>
            <a:pPr indent="-317500" lvl="0" marL="457200" rtl="0" algn="l">
              <a:spcBef>
                <a:spcPts val="0"/>
              </a:spcBef>
              <a:spcAft>
                <a:spcPts val="0"/>
              </a:spcAft>
              <a:buSzPts val="1400"/>
              <a:buChar char="-"/>
            </a:pPr>
            <a:r>
              <a:rPr lang="en"/>
              <a:t>Users can create their own study materials or access a vast library of user-generated content</a:t>
            </a:r>
            <a:endParaRPr/>
          </a:p>
          <a:p>
            <a:pPr indent="-317500" lvl="0" marL="457200" rtl="0" algn="l">
              <a:spcBef>
                <a:spcPts val="0"/>
              </a:spcBef>
              <a:spcAft>
                <a:spcPts val="0"/>
              </a:spcAft>
              <a:buSzPts val="1400"/>
              <a:buChar char="-"/>
            </a:pPr>
            <a:r>
              <a:rPr lang="en"/>
              <a:t>Offers a range of study modes and interactive games</a:t>
            </a:r>
            <a:endParaRPr/>
          </a:p>
          <a:p>
            <a:pPr indent="-317500" lvl="0" marL="457200" rtl="0" algn="l">
              <a:spcBef>
                <a:spcPts val="0"/>
              </a:spcBef>
              <a:spcAft>
                <a:spcPts val="0"/>
              </a:spcAft>
              <a:buSzPts val="1400"/>
              <a:buChar char="●"/>
            </a:pPr>
            <a:r>
              <a:rPr lang="en"/>
              <a:t>Socrative - An assessment and engagement platform for teachers and students.</a:t>
            </a:r>
            <a:endParaRPr/>
          </a:p>
          <a:p>
            <a:pPr indent="-317500" lvl="0" marL="457200" rtl="0" algn="l">
              <a:spcBef>
                <a:spcPts val="0"/>
              </a:spcBef>
              <a:spcAft>
                <a:spcPts val="0"/>
              </a:spcAft>
              <a:buSzPts val="1400"/>
              <a:buChar char="-"/>
            </a:pPr>
            <a:r>
              <a:rPr lang="en"/>
              <a:t>Educators can create quizzes, surveys, and quick assessments to gauge student understanding and engagement</a:t>
            </a:r>
            <a:endParaRPr/>
          </a:p>
          <a:p>
            <a:pPr indent="-317500" lvl="0" marL="457200" rtl="0" algn="l">
              <a:spcBef>
                <a:spcPts val="0"/>
              </a:spcBef>
              <a:spcAft>
                <a:spcPts val="0"/>
              </a:spcAft>
              <a:buSzPts val="1400"/>
              <a:buChar char="-"/>
            </a:pPr>
            <a:r>
              <a:rPr lang="en"/>
              <a:t>Allows real-time feedback and reporting, making it useful for both in-class and remote learning environments</a:t>
            </a:r>
            <a:endParaRPr/>
          </a:p>
          <a:p>
            <a:pPr indent="-317500" lvl="0" marL="457200" rtl="0" algn="l">
              <a:spcBef>
                <a:spcPts val="0"/>
              </a:spcBef>
              <a:spcAft>
                <a:spcPts val="0"/>
              </a:spcAft>
              <a:buSzPts val="1400"/>
              <a:buChar char="●"/>
            </a:pPr>
            <a:r>
              <a:rPr lang="en"/>
              <a:t>GimKit - An educational game-based platform designed to make learning fun and engaging.</a:t>
            </a:r>
            <a:endParaRPr/>
          </a:p>
          <a:p>
            <a:pPr indent="-317500" lvl="0" marL="457200" rtl="0" algn="l">
              <a:spcBef>
                <a:spcPts val="0"/>
              </a:spcBef>
              <a:spcAft>
                <a:spcPts val="0"/>
              </a:spcAft>
              <a:buSzPts val="1400"/>
              <a:buChar char="-"/>
            </a:pPr>
            <a:r>
              <a:rPr lang="en"/>
              <a:t>Offers interactive quizzes and games where students earn virtual currency to upgrade their avatars and compete with classmates</a:t>
            </a:r>
            <a:endParaRPr/>
          </a:p>
          <a:p>
            <a:pPr indent="-317500" lvl="0" marL="457200" rtl="0" algn="l">
              <a:spcBef>
                <a:spcPts val="0"/>
              </a:spcBef>
              <a:spcAft>
                <a:spcPts val="0"/>
              </a:spcAft>
              <a:buSzPts val="1400"/>
              <a:buChar char="-"/>
            </a:pPr>
            <a:r>
              <a:rPr lang="en"/>
              <a:t>Teachers can create and customize content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Factors to discuss</a:t>
            </a:r>
            <a:endParaRPr b="1"/>
          </a:p>
          <a:p>
            <a:pPr indent="-317500" lvl="0" marL="457200" rtl="0" algn="l">
              <a:spcBef>
                <a:spcPts val="0"/>
              </a:spcBef>
              <a:spcAft>
                <a:spcPts val="0"/>
              </a:spcAft>
              <a:buSzPts val="1400"/>
              <a:buChar char="●"/>
            </a:pPr>
            <a:r>
              <a:rPr lang="en"/>
              <a:t>Primary audience - Specifies the main target audience or user base of the platform.</a:t>
            </a:r>
            <a:endParaRPr/>
          </a:p>
          <a:p>
            <a:pPr indent="-317500" lvl="0" marL="457200" rtl="0" algn="l">
              <a:spcBef>
                <a:spcPts val="0"/>
              </a:spcBef>
              <a:spcAft>
                <a:spcPts val="0"/>
              </a:spcAft>
              <a:buSzPts val="1400"/>
              <a:buChar char="●"/>
            </a:pPr>
            <a:r>
              <a:rPr lang="en"/>
              <a:t>Game-Based Learning - Indicates whether the platform is known for game-based learning experiences, where users can engage with educational content through interactive games.</a:t>
            </a:r>
            <a:endParaRPr/>
          </a:p>
          <a:p>
            <a:pPr indent="-317500" lvl="0" marL="457200" rtl="0" algn="l">
              <a:spcBef>
                <a:spcPts val="0"/>
              </a:spcBef>
              <a:spcAft>
                <a:spcPts val="0"/>
              </a:spcAft>
              <a:buSzPts val="1400"/>
              <a:buChar char="●"/>
            </a:pPr>
            <a:r>
              <a:rPr lang="en"/>
              <a:t>Logical Fallacy Focus - Specifies if the platform has a specific focus on teaching and identifying logical fallacies in arguments.</a:t>
            </a:r>
            <a:r>
              <a:rPr lang="en">
                <a:solidFill>
                  <a:schemeClr val="dk1"/>
                </a:solidFill>
              </a:rPr>
              <a:t>. </a:t>
            </a:r>
            <a:r>
              <a:rPr b="1" lang="en" sz="1200">
                <a:solidFill>
                  <a:schemeClr val="dk1"/>
                </a:solidFill>
              </a:rPr>
              <a:t>Our website focusing solely on logical fallacies is beneficial for spreading awareness about the problem at hand. If logical fallacy games were to just be added to existing, all-subject game sites, they would likely get lost in the sea of other games, and we're back at square one. Having their own site serves to give logical fallacy concepts the undivided attention they've been lacking.</a:t>
            </a:r>
            <a:endParaRPr/>
          </a:p>
          <a:p>
            <a:pPr indent="-317500" lvl="0" marL="457200" rtl="0" algn="l">
              <a:spcBef>
                <a:spcPts val="0"/>
              </a:spcBef>
              <a:spcAft>
                <a:spcPts val="0"/>
              </a:spcAft>
              <a:buSzPts val="1400"/>
              <a:buChar char="●"/>
            </a:pPr>
            <a:r>
              <a:rPr lang="en"/>
              <a:t>Device Compatibility - Specifies what device can be used to access the platform.</a:t>
            </a:r>
            <a:endParaRPr/>
          </a:p>
          <a:p>
            <a:pPr indent="-317500" lvl="0" marL="457200" rtl="0" algn="l">
              <a:spcBef>
                <a:spcPts val="0"/>
              </a:spcBef>
              <a:spcAft>
                <a:spcPts val="0"/>
              </a:spcAft>
              <a:buSzPts val="1400"/>
              <a:buChar char="●"/>
            </a:pPr>
            <a:r>
              <a:rPr lang="en"/>
              <a:t>Characters and Animations - specifies whether the competitor’s games emphasize engaging features specifically for younger kids</a:t>
            </a:r>
            <a:endParaRPr/>
          </a:p>
          <a:p>
            <a:pPr indent="-317500" lvl="0" marL="457200" rtl="0" algn="l">
              <a:spcBef>
                <a:spcPts val="0"/>
              </a:spcBef>
              <a:spcAft>
                <a:spcPts val="0"/>
              </a:spcAft>
              <a:buSzPts val="1400"/>
              <a:buChar char="●"/>
            </a:pPr>
            <a:r>
              <a:rPr lang="en"/>
              <a:t>Educator Tools - Indicates whether the platform provides tools and features provided for educators, like class management, progress tracking, or assignment creation.</a:t>
            </a:r>
            <a:endParaRPr/>
          </a:p>
          <a:p>
            <a:pPr indent="-317500" lvl="0" marL="457200" rtl="0" algn="l">
              <a:spcBef>
                <a:spcPts val="0"/>
              </a:spcBef>
              <a:spcAft>
                <a:spcPts val="0"/>
              </a:spcAft>
              <a:buSzPts val="1400"/>
              <a:buChar char="●"/>
            </a:pPr>
            <a:r>
              <a:rPr lang="en"/>
              <a:t>Accessibility - Refers to how easily and effectively users with different needs, including those with disabilities, can interact with and use the platform. This can include features such as text-to-speech for visually impaired users, keyboard navigation options, adjustable font sizes, and compatibility with screen users.</a:t>
            </a:r>
            <a:endParaRPr/>
          </a:p>
          <a:p>
            <a:pPr indent="-317500" lvl="0" marL="457200" rtl="0" algn="l">
              <a:spcBef>
                <a:spcPts val="0"/>
              </a:spcBef>
              <a:spcAft>
                <a:spcPts val="0"/>
              </a:spcAft>
              <a:buClr>
                <a:schemeClr val="dk1"/>
              </a:buClr>
              <a:buSzPts val="1400"/>
              <a:buChar char="●"/>
            </a:pPr>
            <a:r>
              <a:rPr lang="en">
                <a:solidFill>
                  <a:schemeClr val="dk1"/>
                </a:solidFill>
              </a:rPr>
              <a:t>Playability outside of school- Indicates whether or not the games are just as accessible for users if not used at school, for instance, without a game code. Many of our competitor’s sites don’t have accessible games aside from their live game mode for in-school use.</a:t>
            </a:r>
            <a:endParaRPr/>
          </a:p>
          <a:p>
            <a:pPr indent="-317500" lvl="0" marL="457200" rtl="0" algn="l">
              <a:spcBef>
                <a:spcPts val="0"/>
              </a:spcBef>
              <a:spcAft>
                <a:spcPts val="0"/>
              </a:spcAft>
              <a:buSzPts val="1400"/>
              <a:buChar char="●"/>
            </a:pPr>
            <a:r>
              <a:rPr lang="en"/>
              <a:t>Cost - Specifies the pricing model of the platform, whether it’s subscription-based, freemium (offering free and premium versions, or other pricing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When discussing accessibility</a:t>
            </a:r>
            <a:endParaRPr b="1"/>
          </a:p>
          <a:p>
            <a:pPr indent="-317500" lvl="0" marL="457200" rtl="0" algn="l">
              <a:spcBef>
                <a:spcPts val="0"/>
              </a:spcBef>
              <a:spcAft>
                <a:spcPts val="0"/>
              </a:spcAft>
              <a:buSzPts val="1400"/>
              <a:buChar char="●"/>
            </a:pPr>
            <a:r>
              <a:rPr lang="en"/>
              <a:t>Kahoot!</a:t>
            </a:r>
            <a:endParaRPr/>
          </a:p>
          <a:p>
            <a:pPr indent="-317500" lvl="0" marL="457200" rtl="0" algn="l">
              <a:spcBef>
                <a:spcPts val="0"/>
              </a:spcBef>
              <a:spcAft>
                <a:spcPts val="0"/>
              </a:spcAft>
              <a:buSzPts val="1400"/>
              <a:buChar char="-"/>
            </a:pPr>
            <a:r>
              <a:rPr lang="en"/>
              <a:t>Keyboard Navigation (without a mouse)</a:t>
            </a:r>
            <a:endParaRPr/>
          </a:p>
          <a:p>
            <a:pPr indent="-317500" lvl="0" marL="457200" rtl="0" algn="l">
              <a:spcBef>
                <a:spcPts val="0"/>
              </a:spcBef>
              <a:spcAft>
                <a:spcPts val="0"/>
              </a:spcAft>
              <a:buSzPts val="1400"/>
              <a:buChar char="-"/>
            </a:pPr>
            <a:r>
              <a:rPr lang="en"/>
              <a:t>Screen Reader Support (for users with visual impairments)</a:t>
            </a:r>
            <a:endParaRPr/>
          </a:p>
          <a:p>
            <a:pPr indent="-317500" lvl="0" marL="457200" rtl="0" algn="l">
              <a:spcBef>
                <a:spcPts val="0"/>
              </a:spcBef>
              <a:spcAft>
                <a:spcPts val="0"/>
              </a:spcAft>
              <a:buSzPts val="1400"/>
              <a:buChar char="-"/>
            </a:pPr>
            <a:r>
              <a:rPr lang="en"/>
              <a:t>Color Contrast (</a:t>
            </a:r>
            <a:r>
              <a:rPr lang="en">
                <a:solidFill>
                  <a:schemeClr val="dk1"/>
                </a:solidFill>
              </a:rPr>
              <a:t>for users with visual impairments)</a:t>
            </a:r>
            <a:endParaRPr/>
          </a:p>
          <a:p>
            <a:pPr indent="-317500" lvl="0" marL="457200" rtl="0" algn="l">
              <a:spcBef>
                <a:spcPts val="0"/>
              </a:spcBef>
              <a:spcAft>
                <a:spcPts val="0"/>
              </a:spcAft>
              <a:buSzPts val="1400"/>
              <a:buChar char="-"/>
            </a:pPr>
            <a:r>
              <a:rPr lang="en"/>
              <a:t>Text-To-Speech (for users with visual impairments and reading difficulties)</a:t>
            </a:r>
            <a:endParaRPr/>
          </a:p>
          <a:p>
            <a:pPr indent="-317500" lvl="0" marL="457200" rtl="0" algn="l">
              <a:spcBef>
                <a:spcPts val="0"/>
              </a:spcBef>
              <a:spcAft>
                <a:spcPts val="0"/>
              </a:spcAft>
              <a:buSzPts val="1400"/>
              <a:buChar char="-"/>
            </a:pPr>
            <a:r>
              <a:rPr lang="en"/>
              <a:t>Closed Captioning (for users with hearing impairments)</a:t>
            </a:r>
            <a:endParaRPr/>
          </a:p>
          <a:p>
            <a:pPr indent="-317500" lvl="0" marL="457200" rtl="0" algn="l">
              <a:spcBef>
                <a:spcPts val="0"/>
              </a:spcBef>
              <a:spcAft>
                <a:spcPts val="0"/>
              </a:spcAft>
              <a:buSzPts val="1400"/>
              <a:buChar char="●"/>
            </a:pPr>
            <a:r>
              <a:rPr lang="en"/>
              <a:t>Quizlet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Keyboard Shortcuts </a:t>
            </a:r>
            <a:endParaRPr/>
          </a:p>
          <a:p>
            <a:pPr indent="-317500" lvl="0" marL="457200" rtl="0" algn="l">
              <a:spcBef>
                <a:spcPts val="0"/>
              </a:spcBef>
              <a:spcAft>
                <a:spcPts val="0"/>
              </a:spcAft>
              <a:buSzPts val="1400"/>
              <a:buChar char="-"/>
            </a:pPr>
            <a:r>
              <a:rPr lang="en">
                <a:solidFill>
                  <a:schemeClr val="dk1"/>
                </a:solidFill>
              </a:rPr>
              <a:t>Text-To-Speech </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Socrative </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Screen Reader Support</a:t>
            </a:r>
            <a:endParaRPr/>
          </a:p>
          <a:p>
            <a:pPr indent="-317500" lvl="0" marL="457200" rtl="0" algn="l">
              <a:spcBef>
                <a:spcPts val="0"/>
              </a:spcBef>
              <a:spcAft>
                <a:spcPts val="0"/>
              </a:spcAft>
              <a:buSzPts val="1400"/>
              <a:buChar char="-"/>
            </a:pPr>
            <a:r>
              <a:rPr lang="en"/>
              <a:t>Adjustable Font Sizes (for users with visual impairments)</a:t>
            </a:r>
            <a:endParaRPr/>
          </a:p>
          <a:p>
            <a:pPr indent="-317500" lvl="0" marL="457200" rtl="0" algn="l">
              <a:spcBef>
                <a:spcPts val="0"/>
              </a:spcBef>
              <a:spcAft>
                <a:spcPts val="0"/>
              </a:spcAft>
              <a:buSzPts val="1400"/>
              <a:buChar char="-"/>
            </a:pPr>
            <a:r>
              <a:rPr lang="en"/>
              <a:t>Color Contrast</a:t>
            </a:r>
            <a:endParaRPr/>
          </a:p>
          <a:p>
            <a:pPr indent="-317500" lvl="0" marL="457200" rtl="0" algn="l">
              <a:spcBef>
                <a:spcPts val="0"/>
              </a:spcBef>
              <a:spcAft>
                <a:spcPts val="0"/>
              </a:spcAft>
              <a:buSzPts val="1400"/>
              <a:buChar char="-"/>
            </a:pPr>
            <a:r>
              <a:rPr lang="en"/>
              <a:t>Closed Captioning</a:t>
            </a:r>
            <a:endParaRPr/>
          </a:p>
          <a:p>
            <a:pPr indent="-317500" lvl="0" marL="457200" rtl="0" algn="l">
              <a:spcBef>
                <a:spcPts val="0"/>
              </a:spcBef>
              <a:spcAft>
                <a:spcPts val="0"/>
              </a:spcAft>
              <a:buSzPts val="1400"/>
              <a:buChar char="-"/>
            </a:pPr>
            <a:r>
              <a:rPr lang="en"/>
              <a:t>Responsive Design (features work on various devices)</a:t>
            </a:r>
            <a:endParaRPr/>
          </a:p>
          <a:p>
            <a:pPr indent="-317500" lvl="0" marL="457200" rtl="0" algn="l">
              <a:spcBef>
                <a:spcPts val="0"/>
              </a:spcBef>
              <a:spcAft>
                <a:spcPts val="0"/>
              </a:spcAft>
              <a:buSzPts val="1400"/>
              <a:buChar char="●"/>
            </a:pPr>
            <a:r>
              <a:rPr lang="en"/>
              <a:t>GimKit</a:t>
            </a:r>
            <a:endParaRPr/>
          </a:p>
          <a:p>
            <a:pPr indent="-317500" lvl="0" marL="457200" rtl="0" algn="l">
              <a:spcBef>
                <a:spcPts val="0"/>
              </a:spcBef>
              <a:spcAft>
                <a:spcPts val="0"/>
              </a:spcAft>
              <a:buSzPts val="1400"/>
              <a:buChar char="-"/>
            </a:pPr>
            <a:r>
              <a:rPr lang="en"/>
              <a:t>Keyboard Navigation</a:t>
            </a:r>
            <a:endParaRPr/>
          </a:p>
          <a:p>
            <a:pPr indent="-317500" lvl="0" marL="457200" rtl="0" algn="l">
              <a:spcBef>
                <a:spcPts val="0"/>
              </a:spcBef>
              <a:spcAft>
                <a:spcPts val="0"/>
              </a:spcAft>
              <a:buSzPts val="1400"/>
              <a:buChar char="-"/>
            </a:pPr>
            <a:r>
              <a:rPr lang="en"/>
              <a:t>Color Customization</a:t>
            </a:r>
            <a:endParaRPr/>
          </a:p>
          <a:p>
            <a:pPr indent="-317500" lvl="0" marL="457200" rtl="0" algn="l">
              <a:spcBef>
                <a:spcPts val="0"/>
              </a:spcBef>
              <a:spcAft>
                <a:spcPts val="0"/>
              </a:spcAft>
              <a:buSzPts val="1400"/>
              <a:buChar char="-"/>
            </a:pPr>
            <a:r>
              <a:rPr lang="en"/>
              <a:t>Responsive Design</a:t>
            </a:r>
            <a:endParaRPr/>
          </a:p>
          <a:p>
            <a:pPr indent="-317500" lvl="0" marL="457200" rtl="0" algn="l">
              <a:spcBef>
                <a:spcPts val="0"/>
              </a:spcBef>
              <a:spcAft>
                <a:spcPts val="0"/>
              </a:spcAft>
              <a:buSzPts val="1400"/>
              <a:buChar char="-"/>
            </a:pPr>
            <a:r>
              <a:rPr lang="en">
                <a:solidFill>
                  <a:schemeClr val="dk1"/>
                </a:solidFill>
              </a:rPr>
              <a:t>Text-To-Speech (for users with visual impairments and reading difficulties)</a:t>
            </a:r>
            <a:endParaRPr>
              <a:solidFill>
                <a:schemeClr val="dk1"/>
              </a:solidFill>
            </a:endParaRPr>
          </a:p>
          <a:p>
            <a:pPr indent="0" lvl="0" marL="0" rtl="0" algn="l">
              <a:spcBef>
                <a:spcPts val="0"/>
              </a:spcBef>
              <a:spcAft>
                <a:spcPts val="0"/>
              </a:spcAft>
              <a:buNone/>
            </a:pPr>
            <a:r>
              <a:rPr b="1" lang="en">
                <a:solidFill>
                  <a:schemeClr val="dk1"/>
                </a:solidFill>
              </a:rPr>
              <a:t>Alysha will now talk about our technical risks.</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33b38e3d4_5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933b38e3d4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
              <a:t>Here is a quick overview of the slide sequence we're gonna follow today. We'll go over some important terms to make sure everyone's on the same page, explain the background context of our problem, pinpoint the problem itself, and then introduce our solution and the practicalities of it. </a:t>
            </a:r>
            <a:endParaRPr/>
          </a:p>
        </p:txBody>
      </p:sp>
      <p:sp>
        <p:nvSpPr>
          <p:cNvPr id="121" name="Google Shape;121;g2933b38e3d4_5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cdf6c3c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8cdf6c3c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lang="en">
                <a:solidFill>
                  <a:schemeClr val="dk1"/>
                </a:solidFill>
              </a:rPr>
              <a:t>Here, we will dissect the challenges faced both pre-mitigation and the strategic steps taken post-</a:t>
            </a:r>
            <a:r>
              <a:rPr lang="en">
                <a:solidFill>
                  <a:schemeClr val="dk1"/>
                </a:solidFill>
              </a:rPr>
              <a:t>mitigation</a:t>
            </a:r>
            <a:r>
              <a:rPr lang="en">
                <a:solidFill>
                  <a:schemeClr val="dk1"/>
                </a:solidFill>
              </a:rPr>
              <a:t> to fortify our educational platform.</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Version Compatibility</a:t>
            </a:r>
            <a:endParaRPr b="1">
              <a:solidFill>
                <a:schemeClr val="dk1"/>
              </a:solidFill>
            </a:endParaRPr>
          </a:p>
          <a:p>
            <a:pPr indent="0" lvl="0" marL="0" rtl="0" algn="l">
              <a:lnSpc>
                <a:spcPct val="95000"/>
              </a:lnSpc>
              <a:spcBef>
                <a:spcPts val="1400"/>
              </a:spcBef>
              <a:spcAft>
                <a:spcPts val="0"/>
              </a:spcAft>
              <a:buNone/>
            </a:pPr>
            <a:r>
              <a:rPr lang="en">
                <a:solidFill>
                  <a:schemeClr val="dk1"/>
                </a:solidFill>
              </a:rPr>
              <a:t>Pre-</a:t>
            </a:r>
            <a:r>
              <a:rPr lang="en">
                <a:solidFill>
                  <a:schemeClr val="dk1"/>
                </a:solidFill>
              </a:rPr>
              <a:t>Mitigation</a:t>
            </a:r>
            <a:r>
              <a:rPr lang="en">
                <a:solidFill>
                  <a:schemeClr val="dk1"/>
                </a:solidFill>
              </a:rPr>
              <a:t>:</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First on the list, we </a:t>
            </a:r>
            <a:r>
              <a:rPr lang="en">
                <a:solidFill>
                  <a:schemeClr val="dk1"/>
                </a:solidFill>
              </a:rPr>
              <a:t>recognized</a:t>
            </a:r>
            <a:r>
              <a:rPr lang="en">
                <a:solidFill>
                  <a:schemeClr val="dk1"/>
                </a:solidFill>
              </a:rPr>
              <a:t> that version </a:t>
            </a:r>
            <a:r>
              <a:rPr lang="en">
                <a:solidFill>
                  <a:schemeClr val="dk1"/>
                </a:solidFill>
              </a:rPr>
              <a:t>compatibility</a:t>
            </a:r>
            <a:r>
              <a:rPr lang="en">
                <a:solidFill>
                  <a:schemeClr val="dk1"/>
                </a:solidFill>
              </a:rPr>
              <a:t> issues held a medium impact on our software.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risk stemmed from the diversity in browser versions, potentially </a:t>
            </a:r>
            <a:r>
              <a:rPr lang="en">
                <a:solidFill>
                  <a:schemeClr val="dk1"/>
                </a:solidFill>
              </a:rPr>
              <a:t>disrupting</a:t>
            </a:r>
            <a:r>
              <a:rPr lang="en">
                <a:solidFill>
                  <a:schemeClr val="dk1"/>
                </a:solidFill>
              </a:rPr>
              <a:t> the user experience.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For the experience, imagine users facing slow loading times or features not working as intended due to outdated compatibility.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was also medium, given the routine nature of browser updates, each carrying the potential to affect our application’s performance.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Without careful maintenance and updates, the risk of these issues arising is </a:t>
            </a:r>
            <a:r>
              <a:rPr lang="en">
                <a:solidFill>
                  <a:schemeClr val="dk1"/>
                </a:solidFill>
              </a:rPr>
              <a:t>significant.</a:t>
            </a:r>
            <a:endParaRPr>
              <a:solidFill>
                <a:schemeClr val="dk1"/>
              </a:solidFill>
            </a:endParaRPr>
          </a:p>
          <a:p>
            <a:pPr indent="0" lvl="0" marL="0" rtl="0" algn="l">
              <a:lnSpc>
                <a:spcPct val="95000"/>
              </a:lnSpc>
              <a:spcBef>
                <a:spcPts val="1400"/>
              </a:spcBef>
              <a:spcAft>
                <a:spcPts val="0"/>
              </a:spcAft>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For Post-Mitigation, we’ve implemented a robust version control and testing process.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compatibility checks with different browser versions are now standard procedure.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Proactively </a:t>
            </a:r>
            <a:r>
              <a:rPr lang="en">
                <a:solidFill>
                  <a:schemeClr val="dk1"/>
                </a:solidFill>
              </a:rPr>
              <a:t>identifying</a:t>
            </a:r>
            <a:r>
              <a:rPr lang="en">
                <a:solidFill>
                  <a:schemeClr val="dk1"/>
                </a:solidFill>
              </a:rPr>
              <a:t> and addressing compatibility concerns has reduced the impact on the user experience.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We’ve also established a responsive support system to swiftly address user concerns.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Our </a:t>
            </a:r>
            <a:r>
              <a:rPr lang="en">
                <a:solidFill>
                  <a:schemeClr val="dk1"/>
                </a:solidFill>
              </a:rPr>
              <a:t>goal</a:t>
            </a:r>
            <a:r>
              <a:rPr lang="en">
                <a:solidFill>
                  <a:schemeClr val="dk1"/>
                </a:solidFill>
              </a:rPr>
              <a:t> is simple: minimal disruption and user dissatisfaction, especially when those inevitable browser updates are released.</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Third-Party Integrations</a:t>
            </a:r>
            <a:endParaRPr b="1">
              <a:solidFill>
                <a:schemeClr val="dk1"/>
              </a:solidFill>
            </a:endParaRPr>
          </a:p>
          <a:p>
            <a:pPr indent="0" lvl="0" marL="0" rtl="0" algn="l">
              <a:lnSpc>
                <a:spcPct val="95000"/>
              </a:lnSpc>
              <a:spcBef>
                <a:spcPts val="1400"/>
              </a:spcBef>
              <a:spcAft>
                <a:spcPts val="0"/>
              </a:spcAft>
              <a:buNone/>
            </a:pPr>
            <a:r>
              <a:rPr lang="en">
                <a:solidFill>
                  <a:schemeClr val="dk1"/>
                </a:solidFill>
              </a:rPr>
              <a:t>Pre-Mitigation: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Moving on to another critical area - the risk associated with third-party integrations.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Our assessment revealed a high pre-mitigation impact.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Issues with external services or APIs could </a:t>
            </a:r>
            <a:r>
              <a:rPr lang="en">
                <a:solidFill>
                  <a:schemeClr val="dk1"/>
                </a:solidFill>
              </a:rPr>
              <a:t>significantly</a:t>
            </a:r>
            <a:r>
              <a:rPr lang="en">
                <a:solidFill>
                  <a:schemeClr val="dk1"/>
                </a:solidFill>
              </a:rPr>
              <a:t> </a:t>
            </a:r>
            <a:r>
              <a:rPr lang="en">
                <a:solidFill>
                  <a:schemeClr val="dk1"/>
                </a:solidFill>
              </a:rPr>
              <a:t>disrupt</a:t>
            </a:r>
            <a:r>
              <a:rPr lang="en">
                <a:solidFill>
                  <a:schemeClr val="dk1"/>
                </a:solidFill>
              </a:rPr>
              <a:t> our application’s functionality.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though low, hinged on the selection and testing of third-party tools or APIs.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Hasty or poorly-tested integrations could increase the likelihood of </a:t>
            </a:r>
            <a:r>
              <a:rPr lang="en">
                <a:solidFill>
                  <a:schemeClr val="dk1"/>
                </a:solidFill>
              </a:rPr>
              <a:t>problems</a:t>
            </a:r>
            <a:r>
              <a:rPr lang="en">
                <a:solidFill>
                  <a:schemeClr val="dk1"/>
                </a:solidFill>
              </a:rPr>
              <a:t>, posing a potential threat.</a:t>
            </a:r>
            <a:endParaRPr>
              <a:solidFill>
                <a:schemeClr val="dk1"/>
              </a:solidFill>
            </a:endParaRPr>
          </a:p>
          <a:p>
            <a:pPr indent="0" lvl="0" marL="0" rtl="0" algn="l">
              <a:lnSpc>
                <a:spcPct val="95000"/>
              </a:lnSpc>
              <a:spcBef>
                <a:spcPts val="1400"/>
              </a:spcBef>
              <a:spcAft>
                <a:spcPts val="0"/>
              </a:spcAft>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So, our post-mitigation </a:t>
            </a:r>
            <a:r>
              <a:rPr lang="en">
                <a:solidFill>
                  <a:schemeClr val="dk1"/>
                </a:solidFill>
              </a:rPr>
              <a:t>strategy is to perform </a:t>
            </a:r>
            <a:r>
              <a:rPr lang="en">
                <a:solidFill>
                  <a:schemeClr val="dk1"/>
                </a:solidFill>
              </a:rPr>
              <a:t>thorough research and testing before integrating any external services.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t>
            </a:r>
            <a:r>
              <a:rPr lang="en">
                <a:solidFill>
                  <a:schemeClr val="dk1"/>
                </a:solidFill>
              </a:rPr>
              <a:t>involves</a:t>
            </a:r>
            <a:r>
              <a:rPr lang="en">
                <a:solidFill>
                  <a:schemeClr val="dk1"/>
                </a:solidFill>
              </a:rPr>
              <a:t> a comprehensive testing process for third-party tools to ensure reliability and </a:t>
            </a:r>
            <a:r>
              <a:rPr lang="en">
                <a:solidFill>
                  <a:schemeClr val="dk1"/>
                </a:solidFill>
              </a:rPr>
              <a:t>suitability</a:t>
            </a:r>
            <a:r>
              <a:rPr lang="en">
                <a:solidFill>
                  <a:schemeClr val="dk1"/>
                </a:solidFill>
              </a:rPr>
              <a:t> for our software.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By doing so, we’ve effectively reduced the impact of integration issues on our application’s functionality.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audits and monitoring of our integrated services are now in place, ensuring a high level of </a:t>
            </a:r>
            <a:r>
              <a:rPr lang="en">
                <a:solidFill>
                  <a:schemeClr val="dk1"/>
                </a:solidFill>
              </a:rPr>
              <a:t>reliability</a:t>
            </a:r>
            <a:r>
              <a:rPr lang="en">
                <a:solidFill>
                  <a:schemeClr val="dk1"/>
                </a:solidFill>
              </a:rPr>
              <a:t> remains our top priority.</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Data Backup and Recovery</a:t>
            </a:r>
            <a:endParaRPr b="1">
              <a:solidFill>
                <a:schemeClr val="dk1"/>
              </a:solidFill>
            </a:endParaRPr>
          </a:p>
          <a:p>
            <a:pPr indent="0" lvl="0" marL="0" rtl="0" algn="l">
              <a:lnSpc>
                <a:spcPct val="95000"/>
              </a:lnSpc>
              <a:spcBef>
                <a:spcPts val="1400"/>
              </a:spcBef>
              <a:spcAft>
                <a:spcPts val="0"/>
              </a:spcAft>
              <a:buNone/>
            </a:pPr>
            <a:r>
              <a:rPr lang="en">
                <a:solidFill>
                  <a:schemeClr val="dk1"/>
                </a:solidFill>
              </a:rPr>
              <a:t>Pre-Mitigation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Lastly, let’s explore the risk of data loss and system failure.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Pre-mitigation, we recognized this risk as the highest impact.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System failure can lead to extended downtime, disrupting user access and causing a loss of trust.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although medium, underscored the importance of regular backup and recovery procedures.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Without these measures, the risk of data loss ir system failure remained moderately likely.</a:t>
            </a:r>
            <a:endParaRPr>
              <a:solidFill>
                <a:schemeClr val="dk1"/>
              </a:solidFill>
            </a:endParaRPr>
          </a:p>
          <a:p>
            <a:pPr indent="0" lvl="0" marL="0" rtl="0" algn="l">
              <a:lnSpc>
                <a:spcPct val="95000"/>
              </a:lnSpc>
              <a:spcBef>
                <a:spcPts val="1400"/>
              </a:spcBef>
              <a:spcAft>
                <a:spcPts val="0"/>
              </a:spcAft>
              <a:buNone/>
            </a:pPr>
            <a:r>
              <a:rPr lang="en">
                <a:solidFill>
                  <a:schemeClr val="dk1"/>
                </a:solidFill>
              </a:rPr>
              <a:t>Post-Mitigation.</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To tackle this, we’ve implemented a robust backup and recovery system.</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Regular and automated backups ensure that critical user data, such as personal addresses and passwords, is protected and can be swiftly restored in the event of a data loss or system failure.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t>
            </a:r>
            <a:r>
              <a:rPr lang="en">
                <a:solidFill>
                  <a:schemeClr val="dk1"/>
                </a:solidFill>
              </a:rPr>
              <a:t>reduces</a:t>
            </a:r>
            <a:r>
              <a:rPr lang="en">
                <a:solidFill>
                  <a:schemeClr val="dk1"/>
                </a:solidFill>
              </a:rPr>
              <a:t> the impact on users and mitigates potential trust loss.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System health monitoring and maintenance, including regular checks and data integrity assessment, further help identify and address issues before they escalate.</a:t>
            </a:r>
            <a:endParaRPr>
              <a:solidFill>
                <a:schemeClr val="dk1"/>
              </a:solidFill>
            </a:endParaRPr>
          </a:p>
          <a:p>
            <a:pPr indent="0" lvl="0" marL="0" rtl="0" algn="l">
              <a:lnSpc>
                <a:spcPct val="95000"/>
              </a:lnSpc>
              <a:spcBef>
                <a:spcPts val="1400"/>
              </a:spcBef>
              <a:spcAft>
                <a:spcPts val="0"/>
              </a:spcAft>
              <a:buNone/>
            </a:pPr>
            <a:r>
              <a:rPr b="1" lang="en">
                <a:solidFill>
                  <a:schemeClr val="dk1"/>
                </a:solidFill>
              </a:rPr>
              <a:t>I’ll hand it over to Nolan to discuss the customer and security risks.</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cdf6c3c8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cdf6c3c8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lang="en">
                <a:solidFill>
                  <a:schemeClr val="dk1"/>
                </a:solidFill>
              </a:rPr>
              <a:t>User </a:t>
            </a:r>
            <a:r>
              <a:rPr lang="en">
                <a:solidFill>
                  <a:schemeClr val="dk1"/>
                </a:solidFill>
              </a:rPr>
              <a:t>Proficiency</a:t>
            </a:r>
            <a:r>
              <a:rPr lang="en">
                <a:solidFill>
                  <a:schemeClr val="dk1"/>
                </a:solidFill>
              </a:rPr>
              <a:t>:</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identified that the impact of the risk is high, and the likelihood is also high. </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Some users may not have the prerequisite knowledge or skills to benefit from our application.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We’ve introduced introductory lessons to lower the bar for new users. </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Additionally, the likelihood of this risk occuring has been reduced, as these resources guide users through the learning process, making it more accessible.</a:t>
            </a:r>
            <a:endParaRPr>
              <a:solidFill>
                <a:schemeClr val="dk1"/>
              </a:solidFill>
            </a:endParaRPr>
          </a:p>
          <a:p>
            <a:pPr indent="0" lvl="0" marL="0" rtl="0" algn="l">
              <a:lnSpc>
                <a:spcPct val="95000"/>
              </a:lnSpc>
              <a:spcBef>
                <a:spcPts val="1400"/>
              </a:spcBef>
              <a:spcAft>
                <a:spcPts val="0"/>
              </a:spcAft>
              <a:buNone/>
            </a:pPr>
            <a:r>
              <a:rPr lang="en">
                <a:solidFill>
                  <a:schemeClr val="dk1"/>
                </a:solidFill>
              </a:rPr>
              <a:t>User Engagement:</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assessed that the impact of this risk is high, and the likelihood is medium. </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Some customers may not feel the need to stay engaged with our games.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We’re tracking user progress and providing regular content updates to maintain user interest.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approach reduces the impact by ensuring content to interact with.</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Moreover, by tracking user </a:t>
            </a:r>
            <a:r>
              <a:rPr lang="en">
                <a:solidFill>
                  <a:schemeClr val="dk1"/>
                </a:solidFill>
              </a:rPr>
              <a:t>progress</a:t>
            </a:r>
            <a:r>
              <a:rPr lang="en">
                <a:solidFill>
                  <a:schemeClr val="dk1"/>
                </a:solidFill>
              </a:rPr>
              <a:t>, we can tailor their experience, enhancing engagement.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of this risk has been lowered through these strategies.</a:t>
            </a:r>
            <a:endParaRPr>
              <a:solidFill>
                <a:schemeClr val="dk1"/>
              </a:solidFill>
            </a:endParaRPr>
          </a:p>
          <a:p>
            <a:pPr indent="0" lvl="0" marL="0" rtl="0" algn="l">
              <a:lnSpc>
                <a:spcPct val="95000"/>
              </a:lnSpc>
              <a:spcBef>
                <a:spcPts val="1400"/>
              </a:spcBef>
              <a:spcAft>
                <a:spcPts val="0"/>
              </a:spcAft>
              <a:buNone/>
            </a:pPr>
            <a:r>
              <a:rPr lang="en">
                <a:solidFill>
                  <a:schemeClr val="dk1"/>
                </a:solidFill>
              </a:rPr>
              <a:t>User Feedback:</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Pre-Mitigation: </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recognized that the impact of this risk is medium, and the likelihood is low.</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Some users might discontinue using our application due to game difficulty or poor </a:t>
            </a:r>
            <a:r>
              <a:rPr lang="en">
                <a:solidFill>
                  <a:schemeClr val="dk1"/>
                </a:solidFill>
              </a:rPr>
              <a:t>explanations</a:t>
            </a:r>
            <a:r>
              <a:rPr lang="en">
                <a:solidFill>
                  <a:schemeClr val="dk1"/>
                </a:solidFill>
              </a:rPr>
              <a: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a:t>
            </a:r>
            <a:r>
              <a:rPr lang="en">
                <a:solidFill>
                  <a:schemeClr val="dk1"/>
                </a:solidFill>
              </a:rPr>
              <a: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provide feedback mechanisms to gather user feedback and iterate on the game.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approach reduces the impact by allowing us to make necessary improvements based on user feedback.</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likelihood of this risk has been further decreased as we actively engage with our users, ensuring that their concerns are addressed promptly and enhancing the overall user experience.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cdf6c3c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cdf6c3c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lang="en">
                <a:solidFill>
                  <a:schemeClr val="dk1"/>
                </a:solidFill>
              </a:rPr>
              <a:t>Data Security:</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Pre-Mitigation: </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identified that the impact of this risk is medium, and the likelihood is also medium.</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Some users may have concerns about what data is collected on them (in particular, sensitive </a:t>
            </a:r>
            <a:r>
              <a:rPr lang="en">
                <a:solidFill>
                  <a:schemeClr val="dk1"/>
                </a:solidFill>
              </a:rPr>
              <a:t>information including names and addresses)</a:t>
            </a:r>
            <a:r>
              <a:rPr lang="en">
                <a:solidFill>
                  <a:schemeClr val="dk1"/>
                </a:solidFill>
              </a:rPr>
              <a: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communicate transparently about what data is </a:t>
            </a:r>
            <a:r>
              <a:rPr lang="en">
                <a:solidFill>
                  <a:schemeClr val="dk1"/>
                </a:solidFill>
              </a:rPr>
              <a:t>gathered</a:t>
            </a:r>
            <a:r>
              <a:rPr lang="en">
                <a:solidFill>
                  <a:schemeClr val="dk1"/>
                </a:solidFill>
              </a:rPr>
              <a:t> and ensure that we comply with data protection regulations to keep collected data safe.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approach reduces the impact by building trust through transparency.</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Additionally, the likelihood of this risk </a:t>
            </a:r>
            <a:r>
              <a:rPr lang="en">
                <a:solidFill>
                  <a:schemeClr val="dk1"/>
                </a:solidFill>
              </a:rPr>
              <a:t>occurring</a:t>
            </a:r>
            <a:r>
              <a:rPr lang="en">
                <a:solidFill>
                  <a:schemeClr val="dk1"/>
                </a:solidFill>
              </a:rPr>
              <a:t> is reduced as users are informed and reassured about their data </a:t>
            </a:r>
            <a:r>
              <a:rPr lang="en">
                <a:solidFill>
                  <a:schemeClr val="dk1"/>
                </a:solidFill>
              </a:rPr>
              <a:t>privacy</a:t>
            </a:r>
            <a:r>
              <a:rPr lang="en">
                <a:solidFill>
                  <a:schemeClr val="dk1"/>
                </a:solidFill>
              </a:rPr>
              <a:t>.</a:t>
            </a:r>
            <a:endParaRPr>
              <a:solidFill>
                <a:schemeClr val="dk1"/>
              </a:solidFill>
            </a:endParaRPr>
          </a:p>
          <a:p>
            <a:pPr indent="0" lvl="0" marL="0" rtl="0" algn="l">
              <a:lnSpc>
                <a:spcPct val="95000"/>
              </a:lnSpc>
              <a:spcBef>
                <a:spcPts val="1400"/>
              </a:spcBef>
              <a:spcAft>
                <a:spcPts val="0"/>
              </a:spcAft>
              <a:buNone/>
            </a:pPr>
            <a:r>
              <a:rPr lang="en">
                <a:solidFill>
                  <a:schemeClr val="dk1"/>
                </a:solidFill>
              </a:rPr>
              <a:t>Account Security:</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a:t>
            </a:r>
            <a:r>
              <a:rPr lang="en">
                <a:solidFill>
                  <a:schemeClr val="dk1"/>
                </a:solidFill>
              </a:rPr>
              <a:t>Mitigation</a:t>
            </a:r>
            <a:r>
              <a:rPr lang="en">
                <a:solidFill>
                  <a:schemeClr val="dk1"/>
                </a:solidFill>
              </a:rPr>
              <a: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assessed that the impact of this risk is high, and the likelihood is also high.</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Unauthorized</a:t>
            </a:r>
            <a:r>
              <a:rPr lang="en">
                <a:solidFill>
                  <a:schemeClr val="dk1"/>
                </a:solidFill>
              </a:rPr>
              <a:t> access to a user account is a significant </a:t>
            </a:r>
            <a:r>
              <a:rPr lang="en">
                <a:solidFill>
                  <a:schemeClr val="dk1"/>
                </a:solidFill>
              </a:rPr>
              <a:t>concern</a:t>
            </a:r>
            <a:r>
              <a:rPr lang="en">
                <a:solidFill>
                  <a:schemeClr val="dk1"/>
                </a:solidFill>
              </a:rPr>
              <a: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We’ve implemented strong password policies and two-factor authorization for account login.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approach reduces the impact by enhancing  the security of user accounts.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Moreover, the likelihood of this risk </a:t>
            </a:r>
            <a:r>
              <a:rPr lang="en">
                <a:solidFill>
                  <a:schemeClr val="dk1"/>
                </a:solidFill>
              </a:rPr>
              <a:t>occurring</a:t>
            </a:r>
            <a:r>
              <a:rPr lang="en">
                <a:solidFill>
                  <a:schemeClr val="dk1"/>
                </a:solidFill>
              </a:rPr>
              <a:t> has been reduced by the implementation of these security measures.</a:t>
            </a:r>
            <a:endParaRPr>
              <a:solidFill>
                <a:schemeClr val="dk1"/>
              </a:solidFill>
            </a:endParaRPr>
          </a:p>
          <a:p>
            <a:pPr indent="0" lvl="0" marL="0" rtl="0" algn="l">
              <a:lnSpc>
                <a:spcPct val="95000"/>
              </a:lnSpc>
              <a:spcBef>
                <a:spcPts val="1400"/>
              </a:spcBef>
              <a:spcAft>
                <a:spcPts val="0"/>
              </a:spcAft>
              <a:buNone/>
            </a:pPr>
            <a:r>
              <a:rPr lang="en">
                <a:solidFill>
                  <a:schemeClr val="dk1"/>
                </a:solidFill>
              </a:rPr>
              <a:t>Security Updates:</a:t>
            </a:r>
            <a:endParaRPr>
              <a:solidFill>
                <a:schemeClr val="dk1"/>
              </a:solidFill>
            </a:endParaRPr>
          </a:p>
          <a:p>
            <a:pPr indent="-317500" lvl="0" marL="457200" rtl="0" algn="l">
              <a:lnSpc>
                <a:spcPct val="95000"/>
              </a:lnSpc>
              <a:spcBef>
                <a:spcPts val="1400"/>
              </a:spcBef>
              <a:spcAft>
                <a:spcPts val="0"/>
              </a:spcAft>
              <a:buClr>
                <a:schemeClr val="dk1"/>
              </a:buClr>
              <a:buSzPts val="1400"/>
              <a:buChar char="●"/>
            </a:pPr>
            <a:r>
              <a:rPr lang="en">
                <a:solidFill>
                  <a:schemeClr val="dk1"/>
                </a:solidFill>
              </a:rPr>
              <a:t>Pre-Mitigation: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a:t>
            </a:r>
            <a:r>
              <a:rPr lang="en">
                <a:solidFill>
                  <a:schemeClr val="dk1"/>
                </a:solidFill>
              </a:rPr>
              <a:t>recognized</a:t>
            </a:r>
            <a:r>
              <a:rPr lang="en">
                <a:solidFill>
                  <a:schemeClr val="dk1"/>
                </a:solidFill>
              </a:rPr>
              <a:t> that the impact of this risk is very high, and the likelihood is medium.</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New exploits are discovered which could jeopardize our systems.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Post-Mitigation:</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We maintain a regular schedule for checking and implementing security patches.</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This approach reduces the impact by ensuring that our systems are up-to-date and secure.</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lang="en">
                <a:solidFill>
                  <a:schemeClr val="dk1"/>
                </a:solidFill>
              </a:rPr>
              <a:t>The </a:t>
            </a:r>
            <a:r>
              <a:rPr lang="en">
                <a:solidFill>
                  <a:schemeClr val="dk1"/>
                </a:solidFill>
              </a:rPr>
              <a:t>likelihood</a:t>
            </a:r>
            <a:r>
              <a:rPr lang="en">
                <a:solidFill>
                  <a:schemeClr val="dk1"/>
                </a:solidFill>
              </a:rPr>
              <a:t> of this risk has been </a:t>
            </a:r>
            <a:r>
              <a:rPr lang="en">
                <a:solidFill>
                  <a:schemeClr val="dk1"/>
                </a:solidFill>
              </a:rPr>
              <a:t>further</a:t>
            </a:r>
            <a:r>
              <a:rPr lang="en">
                <a:solidFill>
                  <a:schemeClr val="dk1"/>
                </a:solidFill>
              </a:rPr>
              <a:t> decreased through </a:t>
            </a:r>
            <a:r>
              <a:rPr lang="en">
                <a:solidFill>
                  <a:schemeClr val="dk1"/>
                </a:solidFill>
              </a:rPr>
              <a:t>proactive</a:t>
            </a:r>
            <a:r>
              <a:rPr lang="en">
                <a:solidFill>
                  <a:schemeClr val="dk1"/>
                </a:solidFill>
              </a:rPr>
              <a:t> security patch management.</a:t>
            </a:r>
            <a:endParaRPr>
              <a:solidFill>
                <a:schemeClr val="dk1"/>
              </a:solidFill>
            </a:endParaRPr>
          </a:p>
          <a:p>
            <a:pPr indent="-317500" lvl="0" marL="457200" rtl="0" algn="l">
              <a:lnSpc>
                <a:spcPct val="95000"/>
              </a:lnSpc>
              <a:spcBef>
                <a:spcPts val="0"/>
              </a:spcBef>
              <a:spcAft>
                <a:spcPts val="0"/>
              </a:spcAft>
              <a:buClr>
                <a:schemeClr val="dk1"/>
              </a:buClr>
              <a:buSzPts val="1400"/>
              <a:buChar char="-"/>
            </a:pPr>
            <a:r>
              <a:rPr b="1" lang="en">
                <a:solidFill>
                  <a:schemeClr val="dk1"/>
                </a:solidFill>
              </a:rPr>
              <a:t>Now Emily will go over the Major Functional Components Diagram.</a:t>
            </a:r>
            <a:endParaRPr b="1">
              <a:solidFill>
                <a:schemeClr val="dk1"/>
              </a:solidFill>
            </a:endParaRPr>
          </a:p>
          <a:p>
            <a:pPr indent="0" lvl="0" marL="0" rtl="0" algn="l">
              <a:lnSpc>
                <a:spcPct val="95000"/>
              </a:lnSpc>
              <a:spcBef>
                <a:spcPts val="140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097b7872d_1_125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8097b7872d_1_1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Users will interact with Reason.io through Desktop and Tablet browsers. The website's frontend will be developed using HTML5, CSS 3, and React for dynamic elements. The primary component of our site is the collection of games. These will be developed using Godot, with C# and GDScript as our languages. Any real-time features such as leaderboards will be implemented with Websocket. Websocket will be connected to a Node.js web server, and any leaderboard data or data for signed-up users will be stored in a PostgreSQL database. We haven’t finalized a hosting service yet, but both HostGator and webhost are services we would consider for the scope of the real world product. </a:t>
            </a:r>
            <a:r>
              <a:rPr b="1" lang="en"/>
              <a:t>Conclusion is next</a:t>
            </a:r>
            <a:endParaRPr b="1"/>
          </a:p>
        </p:txBody>
      </p:sp>
      <p:sp>
        <p:nvSpPr>
          <p:cNvPr id="436" name="Google Shape;436;g28097b7872d_1_1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083d83a6b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9083d83a6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reflect on the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High school graduates in the U.S. have a serious lack of logical fallacy identification skills.</a:t>
            </a:r>
            <a:endParaRPr/>
          </a:p>
          <a:p>
            <a:pPr indent="0" lvl="0" marL="0" rtl="0" algn="l">
              <a:spcBef>
                <a:spcPts val="0"/>
              </a:spcBef>
              <a:spcAft>
                <a:spcPts val="0"/>
              </a:spcAft>
              <a:buNone/>
            </a:pPr>
            <a:r>
              <a:rPr lang="en"/>
              <a:t>- Our solution, ReasonED, will be a game-based learning website that allows students to build those skills </a:t>
            </a:r>
            <a:r>
              <a:rPr lang="en"/>
              <a:t>continuously</a:t>
            </a:r>
            <a:r>
              <a:rPr lang="en"/>
              <a:t> from Elementary school up through high school and beyond. </a:t>
            </a:r>
            <a:endParaRPr/>
          </a:p>
          <a:p>
            <a:pPr indent="0" lvl="0" marL="0" rtl="0" algn="l">
              <a:spcBef>
                <a:spcPts val="0"/>
              </a:spcBef>
              <a:spcAft>
                <a:spcPts val="0"/>
              </a:spcAft>
              <a:buNone/>
            </a:pPr>
            <a:r>
              <a:rPr lang="en"/>
              <a:t>- When built, ReasonED could have the potential to transform how U.S schools approach teaching logical fallacies. With the help of our resources for long-term learning, this aspect of critical reasoning can come to the forefront of k-12 Language Arts education rather than being an afterthought.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That concludes the presentation, thank you so much for listening, and now we'll take take any questions and comments that you have.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8b3b1c37cf_0_3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28b3b1c37cf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466344" lvl="0" marL="466344" rtl="0" algn="l">
              <a:lnSpc>
                <a:spcPct val="95000"/>
              </a:lnSpc>
              <a:spcBef>
                <a:spcPts val="0"/>
              </a:spcBef>
              <a:spcAft>
                <a:spcPts val="0"/>
              </a:spcAft>
              <a:buSzPts val="1100"/>
              <a:buNone/>
            </a:pPr>
            <a:r>
              <a:t/>
            </a:r>
            <a:endParaRPr/>
          </a:p>
        </p:txBody>
      </p:sp>
      <p:sp>
        <p:nvSpPr>
          <p:cNvPr id="463" name="Google Shape;463;g28b3b1c37cf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b3b1c37cf_0_1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28b3b1c37cf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1200"/>
              </a:spcAft>
              <a:buClr>
                <a:schemeClr val="dk1"/>
              </a:buClr>
              <a:buSzPts val="1100"/>
              <a:buFont typeface="Arial"/>
              <a:buNone/>
            </a:pPr>
            <a:r>
              <a:t/>
            </a:r>
            <a:endParaRPr/>
          </a:p>
        </p:txBody>
      </p:sp>
      <p:sp>
        <p:nvSpPr>
          <p:cNvPr id="473" name="Google Shape;473;g28b3b1c37cf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097b7872d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097b7872d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in we'll take a quick minute to introduce ourselves.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097b7872d_1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097b7872d_1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member will briefly introduce themselves]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097b7872d_3_92: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8097b7872d_3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
              <a:t>As you explore our software, you’ll </a:t>
            </a:r>
            <a:r>
              <a:rPr lang="en"/>
              <a:t>encounter</a:t>
            </a:r>
            <a:r>
              <a:rPr lang="en"/>
              <a:t> these terms frequently, and mastering their meanings is key to becoming a </a:t>
            </a:r>
            <a:r>
              <a:rPr lang="en"/>
              <a:t>informed</a:t>
            </a:r>
            <a:r>
              <a:rPr lang="en"/>
              <a:t> consumer of digital content.</a:t>
            </a:r>
            <a:endParaRPr/>
          </a:p>
          <a:p>
            <a:pPr indent="-317500" lvl="0" marL="457200" rtl="0" algn="l">
              <a:spcBef>
                <a:spcPts val="0"/>
              </a:spcBef>
              <a:spcAft>
                <a:spcPts val="0"/>
              </a:spcAft>
              <a:buSzPts val="1400"/>
              <a:buChar char="-"/>
            </a:pPr>
            <a:r>
              <a:rPr lang="en"/>
              <a:t>Let’s begin by introducing the </a:t>
            </a:r>
            <a:r>
              <a:rPr lang="en"/>
              <a:t>glossary</a:t>
            </a:r>
            <a:r>
              <a:rPr lang="en"/>
              <a:t> of important terms our software addresses: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Confirmation Bias </a:t>
            </a:r>
            <a:endParaRPr/>
          </a:p>
          <a:p>
            <a:pPr indent="-317500" lvl="0" marL="457200" rtl="0" algn="l">
              <a:spcBef>
                <a:spcPts val="0"/>
              </a:spcBef>
              <a:spcAft>
                <a:spcPts val="0"/>
              </a:spcAft>
              <a:buSzPts val="1400"/>
              <a:buChar char="-"/>
            </a:pPr>
            <a:r>
              <a:rPr lang="en"/>
              <a:t>This is a cognitive bias that occurs when individuals seek, interpret, and </a:t>
            </a:r>
            <a:r>
              <a:rPr lang="en"/>
              <a:t>remember</a:t>
            </a:r>
            <a:r>
              <a:rPr lang="en"/>
              <a:t> information that aligns with their existing beliefs. </a:t>
            </a:r>
            <a:endParaRPr/>
          </a:p>
          <a:p>
            <a:pPr indent="-317500" lvl="0" marL="457200" rtl="0" algn="l">
              <a:spcBef>
                <a:spcPts val="0"/>
              </a:spcBef>
              <a:spcAft>
                <a:spcPts val="0"/>
              </a:spcAft>
              <a:buSzPts val="1400"/>
              <a:buChar char="-"/>
            </a:pPr>
            <a:r>
              <a:rPr lang="en"/>
              <a:t>In our context, it’s an important concept because it relates to how people tend to consume information online, often gravitating toward sources that confirm their existing 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Critical Thinking</a:t>
            </a:r>
            <a:endParaRPr/>
          </a:p>
          <a:p>
            <a:pPr indent="-317500" lvl="0" marL="457200" rtl="0" algn="l">
              <a:spcBef>
                <a:spcPts val="0"/>
              </a:spcBef>
              <a:spcAft>
                <a:spcPts val="0"/>
              </a:spcAft>
              <a:buSzPts val="1400"/>
              <a:buChar char="-"/>
            </a:pPr>
            <a:r>
              <a:rPr lang="en"/>
              <a:t>Critical thinking is a fundamental skill that involves clear and rational thought. It’s the ability to understand the logical connections between ideas and make reasoned judgements.</a:t>
            </a:r>
            <a:endParaRPr/>
          </a:p>
          <a:p>
            <a:pPr indent="-317500" lvl="0" marL="457200" rtl="0" algn="l">
              <a:spcBef>
                <a:spcPts val="0"/>
              </a:spcBef>
              <a:spcAft>
                <a:spcPts val="0"/>
              </a:spcAft>
              <a:buSzPts val="1400"/>
              <a:buChar char="-"/>
            </a:pPr>
            <a:r>
              <a:rPr lang="en"/>
              <a:t>In our software, we aim to enhance critical thinking skills, helping users identify logical fallacies and improve their overall decision-making abilities.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Fact-Checking</a:t>
            </a:r>
            <a:endParaRPr/>
          </a:p>
          <a:p>
            <a:pPr indent="-317500" lvl="0" marL="457200" rtl="0" algn="l">
              <a:spcBef>
                <a:spcPts val="0"/>
              </a:spcBef>
              <a:spcAft>
                <a:spcPts val="0"/>
              </a:spcAft>
              <a:buSzPts val="1400"/>
              <a:buChar char="-"/>
            </a:pPr>
            <a:r>
              <a:rPr lang="en"/>
              <a:t>Fact-checking is the process of </a:t>
            </a:r>
            <a:r>
              <a:rPr lang="en"/>
              <a:t>verifying</a:t>
            </a:r>
            <a:r>
              <a:rPr lang="en"/>
              <a:t> the accuracy of claims made in public discourse and journalism.</a:t>
            </a:r>
            <a:endParaRPr/>
          </a:p>
          <a:p>
            <a:pPr indent="-317500" lvl="0" marL="457200" rtl="0" algn="l">
              <a:spcBef>
                <a:spcPts val="0"/>
              </a:spcBef>
              <a:spcAft>
                <a:spcPts val="0"/>
              </a:spcAft>
              <a:buSzPts val="1400"/>
              <a:buChar char="-"/>
            </a:pPr>
            <a:r>
              <a:rPr lang="en"/>
              <a:t>It’s a crucial part of our software’s mission, as it empowers users to know the difference between </a:t>
            </a:r>
            <a:r>
              <a:rPr lang="en"/>
              <a:t>accurate</a:t>
            </a:r>
            <a:r>
              <a:rPr lang="en"/>
              <a:t> and false information by providing them with the tools to fact-check claims effectively.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False Dilemma</a:t>
            </a:r>
            <a:endParaRPr/>
          </a:p>
          <a:p>
            <a:pPr indent="-317500" lvl="0" marL="457200" rtl="0" algn="l">
              <a:spcBef>
                <a:spcPts val="0"/>
              </a:spcBef>
              <a:spcAft>
                <a:spcPts val="0"/>
              </a:spcAft>
              <a:buSzPts val="1400"/>
              <a:buChar char="-"/>
            </a:pPr>
            <a:r>
              <a:rPr lang="en"/>
              <a:t>A false dilemma is a </a:t>
            </a:r>
            <a:r>
              <a:rPr lang="en"/>
              <a:t>logical</a:t>
            </a:r>
            <a:r>
              <a:rPr lang="en"/>
              <a:t> fallacy that presents a limited set of options as the only possible choices when </a:t>
            </a:r>
            <a:r>
              <a:rPr lang="en"/>
              <a:t>other alternatives</a:t>
            </a:r>
            <a:r>
              <a:rPr lang="en"/>
              <a:t> may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Logical Fallacy </a:t>
            </a:r>
            <a:endParaRPr/>
          </a:p>
          <a:p>
            <a:pPr indent="-317500" lvl="0" marL="457200" rtl="0" algn="l">
              <a:spcBef>
                <a:spcPts val="0"/>
              </a:spcBef>
              <a:spcAft>
                <a:spcPts val="0"/>
              </a:spcAft>
              <a:buSzPts val="1400"/>
              <a:buChar char="-"/>
            </a:pPr>
            <a:r>
              <a:rPr lang="en"/>
              <a:t>This term refers to errors in reasoning or flawed arguments that can make an argument seem valid when it is not. In the </a:t>
            </a:r>
            <a:r>
              <a:rPr lang="en"/>
              <a:t>context</a:t>
            </a:r>
            <a:r>
              <a:rPr lang="en"/>
              <a:t> of our software, understanding logical fallacies is crucial for users to discern between sound and unsound arguments.</a:t>
            </a:r>
            <a:endParaRPr/>
          </a:p>
        </p:txBody>
      </p:sp>
      <p:sp>
        <p:nvSpPr>
          <p:cNvPr id="172" name="Google Shape;172;g28097b7872d_3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b3b1c37cf_0_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8b3b1c37cf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chemeClr val="dk1"/>
                </a:solidFill>
              </a:rPr>
              <a:t>Misinformation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False or inaccurate information shared without the intent to deceive.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Disinformation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False information deliberately spread to deceive or mislead others.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Slippery Slope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 fallacy that suggests one small step will inevitably lead to a chain of related events, often with exaggerated consequences.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Straw Man Argument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fallacy involves misrepresenting an opponent’s argument to make it easier to attack and refute.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with our building blocks out of the way we can continue on with our background.</a:t>
            </a:r>
            <a:endParaRPr>
              <a:solidFill>
                <a:schemeClr val="dk1"/>
              </a:solidFill>
            </a:endParaRPr>
          </a:p>
        </p:txBody>
      </p:sp>
      <p:sp>
        <p:nvSpPr>
          <p:cNvPr id="183" name="Google Shape;183;g28b3b1c37cf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2a22184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2a22184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In this digital era, the Internet has become an essential tool for accessing and engaging with an immense pool of information.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And, it has transformed the way we acquire knowledge, interact with content, and participate in online discussions.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this vast online landscape is not immune to problems, and one of the key issues we face is the prevalence of logical fallacies.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2017, researchers from the council of europe discovered how misinformation and flawed reasoning is perpetuated by logical fallacies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they often lead to real-life consequences in social, health, or political fields.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888d6e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888d6e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These fallacies come in various forms, including strawman arguments, false dilemmas, slippery slopes, and many others.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They are deceptive tactics used within arguments to manipulate the structure of reasoning.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Fallacies diminish the quality of discussions and raises doubts about the credibility of information shared online.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Whether if </a:t>
            </a:r>
            <a:r>
              <a:rPr lang="en">
                <a:solidFill>
                  <a:schemeClr val="dk1"/>
                </a:solidFill>
              </a:rPr>
              <a:t>it's</a:t>
            </a:r>
            <a:r>
              <a:rPr lang="en">
                <a:solidFill>
                  <a:schemeClr val="dk1"/>
                </a:solidFill>
              </a:rPr>
              <a:t> through articles, podcasts, and the like.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Unlike blatant false information, which can be fact-checked and addressed directly, fallacies are often well-disguised within seemingly plausible arguments, making them difficult to discern.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as we’ll explore in the next slide, they aren’t always easy to spot.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2aeb75d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2aeb75d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images from -&gt; </a:t>
            </a:r>
            <a:r>
              <a:rPr lang="en" u="sng">
                <a:solidFill>
                  <a:schemeClr val="hlink"/>
                </a:solidFill>
                <a:hlinkClick r:id="rId2"/>
              </a:rPr>
              <a:t>https://blog.blueprintprep.com/lsat/identifying-flaws-in-your-twitter-feed-a-new-frontier-in-lsat-preparation/</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Here, three different Twitter posts serve as examples of logical fallacies often encountered online that we would not initially think harmful.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a:t>
            </a:r>
            <a:r>
              <a:rPr b="1" baseline="30000" lang="en">
                <a:solidFill>
                  <a:schemeClr val="dk1"/>
                </a:solidFill>
              </a:rPr>
              <a:t>st</a:t>
            </a:r>
            <a:r>
              <a:rPr b="1" lang="en">
                <a:solidFill>
                  <a:schemeClr val="dk1"/>
                </a:solidFill>
              </a:rPr>
              <a:t> Post – Causation Fallacy (Post Hoc, Ergo Propter Hoc)</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post illustrates a causation fallacy, specifically known as “post hoc, ergo propter hoc”, which means “after this, therefore because of this.”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It’s when someone assumes that because one event followed another, the first event caused the second, in the absence of logical evidence.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case, the post is suggesting a connection between playing Words with Friends at the gate and the financial struggles of American Airlines, although there is no logical basis for such a claim.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a:t>
            </a:r>
            <a:r>
              <a:rPr b="1" baseline="30000" lang="en">
                <a:solidFill>
                  <a:schemeClr val="dk1"/>
                </a:solidFill>
              </a:rPr>
              <a:t>nd</a:t>
            </a:r>
            <a:r>
              <a:rPr b="1" lang="en">
                <a:solidFill>
                  <a:schemeClr val="dk1"/>
                </a:solidFill>
              </a:rPr>
              <a:t> Post – Sampling Fallacy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this post, we encounter a sampling fallacy, which arises when the studied sample does not accurately represent the entire population, leading to potentially inaccurate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case, the statement claims that 74% of the general population is not buying NFL gear this holiday season, meaning that it implies that the remaining 26% are considering such purchases. However, this assumption may not hold true for the entire population as it depends on…</a:t>
            </a:r>
            <a:endParaRPr>
              <a:solidFill>
                <a:schemeClr val="dk1"/>
              </a:solidFill>
            </a:endParaRPr>
          </a:p>
          <a:p>
            <a:pPr indent="0" lvl="0" marL="685800" rtl="0" algn="l">
              <a:lnSpc>
                <a:spcPct val="115000"/>
              </a:lnSpc>
              <a:spcBef>
                <a:spcPts val="1200"/>
              </a:spcBef>
              <a:spcAft>
                <a:spcPts val="0"/>
              </a:spcAft>
              <a:buClr>
                <a:schemeClr val="dk1"/>
              </a:buClr>
              <a:buSzPts val="1100"/>
              <a:buFont typeface="Arial"/>
              <a:buNone/>
            </a:pPr>
            <a:r>
              <a:rPr lang="en">
                <a:solidFill>
                  <a:schemeClr val="dk1"/>
                </a:solidFill>
              </a:rPr>
              <a:t>1.	How the sample was selected</a:t>
            </a:r>
            <a:endParaRPr>
              <a:solidFill>
                <a:schemeClr val="dk1"/>
              </a:solidFill>
            </a:endParaRPr>
          </a:p>
          <a:p>
            <a:pPr indent="0" lvl="0" marL="685800" rtl="0" algn="l">
              <a:lnSpc>
                <a:spcPct val="115000"/>
              </a:lnSpc>
              <a:spcBef>
                <a:spcPts val="1200"/>
              </a:spcBef>
              <a:spcAft>
                <a:spcPts val="0"/>
              </a:spcAft>
              <a:buClr>
                <a:schemeClr val="dk1"/>
              </a:buClr>
              <a:buSzPts val="1100"/>
              <a:buFont typeface="Arial"/>
              <a:buNone/>
            </a:pPr>
            <a:r>
              <a:rPr lang="en">
                <a:solidFill>
                  <a:schemeClr val="dk1"/>
                </a:solidFill>
              </a:rPr>
              <a:t>2.	Whether it accurately represents the opinions of the entire population.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a:t>
            </a:r>
            <a:r>
              <a:rPr b="1" baseline="30000" lang="en">
                <a:solidFill>
                  <a:schemeClr val="dk1"/>
                </a:solidFill>
              </a:rPr>
              <a:t>rd</a:t>
            </a:r>
            <a:r>
              <a:rPr b="1" lang="en">
                <a:solidFill>
                  <a:schemeClr val="dk1"/>
                </a:solidFill>
              </a:rPr>
              <a:t> Post – Absence of Evidence Fallacy</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post represents an absence of evidence fallacy. This person is suggesting that if the visible cities in the background don’t show the Earth’s curvature, then the Earth must be flat.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piece of evidence, or the lack thereof, does not conclusively prove or disprove a claim, like whether the Earth is round or flat.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Now, Dakota will discuss some statistics related to our problem.</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blip>
          <a:srcRect b="0" l="0" r="22803" t="0"/>
          <a:stretch/>
        </p:blipFill>
        <p:spPr>
          <a:xfrm>
            <a:off x="5143648" y="0"/>
            <a:ext cx="3971769" cy="5143500"/>
          </a:xfrm>
          <a:prstGeom prst="rect">
            <a:avLst/>
          </a:prstGeom>
          <a:noFill/>
          <a:ln>
            <a:noFill/>
          </a:ln>
        </p:spPr>
      </p:pic>
      <p:pic>
        <p:nvPicPr>
          <p:cNvPr id="76" name="Google Shape;76;p14"/>
          <p:cNvPicPr preferRelativeResize="0"/>
          <p:nvPr/>
        </p:nvPicPr>
        <p:blipFill rotWithShape="1">
          <a:blip r:embed="rId2">
            <a:alphaModFix/>
          </a:blip>
          <a:srcRect b="0" l="0" r="0" t="0"/>
          <a:stretch/>
        </p:blipFill>
        <p:spPr>
          <a:xfrm>
            <a:off x="17864" y="0"/>
            <a:ext cx="5143500" cy="5143500"/>
          </a:xfrm>
          <a:prstGeom prst="rect">
            <a:avLst/>
          </a:prstGeom>
          <a:noFill/>
          <a:ln>
            <a:noFill/>
          </a:ln>
        </p:spPr>
      </p:pic>
      <p:pic>
        <p:nvPicPr>
          <p:cNvPr id="77" name="Google Shape;77;p14"/>
          <p:cNvPicPr preferRelativeResize="0"/>
          <p:nvPr/>
        </p:nvPicPr>
        <p:blipFill rotWithShape="1">
          <a:blip r:embed="rId3">
            <a:alphaModFix/>
          </a:blip>
          <a:srcRect b="0" l="0" r="0" t="0"/>
          <a:stretch/>
        </p:blipFill>
        <p:spPr>
          <a:xfrm>
            <a:off x="2151923" y="390878"/>
            <a:ext cx="4650774" cy="4361743"/>
          </a:xfrm>
          <a:prstGeom prst="rect">
            <a:avLst/>
          </a:prstGeom>
          <a:noFill/>
          <a:ln>
            <a:noFill/>
          </a:ln>
        </p:spPr>
      </p:pic>
      <p:sp>
        <p:nvSpPr>
          <p:cNvPr id="78" name="Google Shape;78;p14"/>
          <p:cNvSpPr txBox="1"/>
          <p:nvPr>
            <p:ph idx="1" type="body"/>
          </p:nvPr>
        </p:nvSpPr>
        <p:spPr>
          <a:xfrm>
            <a:off x="3161933" y="1314450"/>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79" name="Google Shape;79;p14"/>
          <p:cNvSpPr txBox="1"/>
          <p:nvPr>
            <p:ph idx="2" type="body"/>
          </p:nvPr>
        </p:nvSpPr>
        <p:spPr>
          <a:xfrm>
            <a:off x="3161933" y="3633107"/>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0" name="Google Shape;80;p14"/>
          <p:cNvSpPr txBox="1"/>
          <p:nvPr>
            <p:ph type="title"/>
          </p:nvPr>
        </p:nvSpPr>
        <p:spPr>
          <a:xfrm>
            <a:off x="3161932" y="1771141"/>
            <a:ext cx="2818800" cy="1861500"/>
          </a:xfrm>
          <a:prstGeom prst="rect">
            <a:avLst/>
          </a:prstGeom>
          <a:noFill/>
          <a:ln>
            <a:noFill/>
          </a:ln>
        </p:spPr>
        <p:txBody>
          <a:bodyPr anchorCtr="0" anchor="ctr" bIns="45700" lIns="91425" spcFirstLastPara="1" rIns="91425" wrap="square" tIns="45700">
            <a:normAutofit/>
          </a:bodyPr>
          <a:lstStyle>
            <a:lvl1pPr lvl="0" rtl="0" algn="ctr">
              <a:lnSpc>
                <a:spcPct val="85000"/>
              </a:lnSpc>
              <a:spcBef>
                <a:spcPts val="0"/>
              </a:spcBef>
              <a:spcAft>
                <a:spcPts val="0"/>
              </a:spcAft>
              <a:buClr>
                <a:schemeClr val="accent4"/>
              </a:buClr>
              <a:buSzPts val="5400"/>
              <a:buFont typeface="Aharoni"/>
              <a:buNone/>
              <a:defRPr b="1" sz="5400">
                <a:solidFill>
                  <a:schemeClr val="accent4"/>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accent4"/>
                </a:solidFill>
                <a:latin typeface="Arial Rounded"/>
                <a:ea typeface="Arial Rounded"/>
                <a:cs typeface="Arial Rounded"/>
                <a:sym typeface="Arial Rounded"/>
              </a:defRPr>
            </a:lvl1pPr>
            <a:lvl2pPr lvl="1">
              <a:buNone/>
              <a:defRPr sz="1300">
                <a:solidFill>
                  <a:schemeClr val="accent4"/>
                </a:solidFill>
                <a:latin typeface="Arial Rounded"/>
                <a:ea typeface="Arial Rounded"/>
                <a:cs typeface="Arial Rounded"/>
                <a:sym typeface="Arial Rounded"/>
              </a:defRPr>
            </a:lvl2pPr>
            <a:lvl3pPr lvl="2">
              <a:buNone/>
              <a:defRPr sz="1300">
                <a:solidFill>
                  <a:schemeClr val="accent4"/>
                </a:solidFill>
                <a:latin typeface="Arial Rounded"/>
                <a:ea typeface="Arial Rounded"/>
                <a:cs typeface="Arial Rounded"/>
                <a:sym typeface="Arial Rounded"/>
              </a:defRPr>
            </a:lvl3pPr>
            <a:lvl4pPr lvl="3">
              <a:buNone/>
              <a:defRPr sz="1300">
                <a:solidFill>
                  <a:schemeClr val="accent4"/>
                </a:solidFill>
                <a:latin typeface="Arial Rounded"/>
                <a:ea typeface="Arial Rounded"/>
                <a:cs typeface="Arial Rounded"/>
                <a:sym typeface="Arial Rounded"/>
              </a:defRPr>
            </a:lvl4pPr>
            <a:lvl5pPr lvl="4">
              <a:buNone/>
              <a:defRPr sz="1300">
                <a:solidFill>
                  <a:schemeClr val="accent4"/>
                </a:solidFill>
                <a:latin typeface="Arial Rounded"/>
                <a:ea typeface="Arial Rounded"/>
                <a:cs typeface="Arial Rounded"/>
                <a:sym typeface="Arial Rounded"/>
              </a:defRPr>
            </a:lvl5pPr>
            <a:lvl6pPr lvl="5">
              <a:buNone/>
              <a:defRPr sz="1300">
                <a:solidFill>
                  <a:schemeClr val="accent4"/>
                </a:solidFill>
                <a:latin typeface="Arial Rounded"/>
                <a:ea typeface="Arial Rounded"/>
                <a:cs typeface="Arial Rounded"/>
                <a:sym typeface="Arial Rounded"/>
              </a:defRPr>
            </a:lvl6pPr>
            <a:lvl7pPr lvl="6">
              <a:buNone/>
              <a:defRPr sz="1300">
                <a:solidFill>
                  <a:schemeClr val="accent4"/>
                </a:solidFill>
                <a:latin typeface="Arial Rounded"/>
                <a:ea typeface="Arial Rounded"/>
                <a:cs typeface="Arial Rounded"/>
                <a:sym typeface="Arial Rounded"/>
              </a:defRPr>
            </a:lvl7pPr>
            <a:lvl8pPr lvl="7">
              <a:buNone/>
              <a:defRPr sz="1300">
                <a:solidFill>
                  <a:schemeClr val="accent4"/>
                </a:solidFill>
                <a:latin typeface="Arial Rounded"/>
                <a:ea typeface="Arial Rounded"/>
                <a:cs typeface="Arial Rounded"/>
                <a:sym typeface="Arial Rounded"/>
              </a:defRPr>
            </a:lvl8pPr>
            <a:lvl9pPr lvl="8">
              <a:buNone/>
              <a:defRPr sz="1300">
                <a:solidFill>
                  <a:schemeClr val="accent4"/>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rge Circle Layout_alternate">
  <p:cSld name="2_Large Circle Layout_alternate">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2">
            <a:alphaModFix/>
          </a:blip>
          <a:srcRect b="0" l="0" r="22803" t="0"/>
          <a:stretch/>
        </p:blipFill>
        <p:spPr>
          <a:xfrm>
            <a:off x="5172231" y="0"/>
            <a:ext cx="3971769" cy="5143500"/>
          </a:xfrm>
          <a:prstGeom prst="rect">
            <a:avLst/>
          </a:prstGeom>
          <a:noFill/>
          <a:ln>
            <a:noFill/>
          </a:ln>
        </p:spPr>
      </p:pic>
      <p:pic>
        <p:nvPicPr>
          <p:cNvPr id="84" name="Google Shape;84;p15"/>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85" name="Google Shape;85;p15"/>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lt1"/>
              </a:buClr>
              <a:buSzPts val="3000"/>
              <a:buFont typeface="Aharoni"/>
              <a:buNone/>
              <a:defRPr b="1"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5"/>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7" name="Google Shape;8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Circle Layout_alternate">
  <p:cSld name="1_Large Circle Layout_alternate">
    <p:bg>
      <p:bgPr>
        <a:solidFill>
          <a:schemeClr val="accent1"/>
        </a:solidFill>
      </p:bgPr>
    </p:bg>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blip>
          <a:srcRect b="0" l="0" r="22803" t="0"/>
          <a:stretch/>
        </p:blipFill>
        <p:spPr>
          <a:xfrm>
            <a:off x="5163298" y="742"/>
            <a:ext cx="3971769" cy="5143500"/>
          </a:xfrm>
          <a:prstGeom prst="rect">
            <a:avLst/>
          </a:prstGeom>
          <a:noFill/>
          <a:ln>
            <a:noFill/>
          </a:ln>
        </p:spPr>
      </p:pic>
      <p:pic>
        <p:nvPicPr>
          <p:cNvPr id="90" name="Google Shape;90;p16"/>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91" name="Google Shape;91;p16"/>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6"/>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3" name="Google Shape;9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p:cSld name="Small Circle Layout">
    <p:bg>
      <p:bgPr>
        <a:solidFill>
          <a:schemeClr val="accent5"/>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96" name="Google Shape;96;p17"/>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7" name="Google Shape;97;p17"/>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Blue">
  <p:cSld name="Small Circle Layout Blue">
    <p:bg>
      <p:bgPr>
        <a:solidFill>
          <a:schemeClr val="dk2"/>
        </a:solidFill>
      </p:bgPr>
    </p:bg>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101" name="Google Shape;101;p18"/>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2" name="Google Shape;102;p18"/>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dk2"/>
              </a:buClr>
              <a:buSzPts val="3000"/>
              <a:buFont typeface="Aharoni"/>
              <a:buNone/>
              <a:defRPr b="1" sz="30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per layout">
  <p:cSld name="Paper layout">
    <p:bg>
      <p:bgPr>
        <a:blipFill rotWithShape="1">
          <a:blip r:embed="rId2">
            <a:alphaModFix amt="30000"/>
          </a:blip>
          <a:tile algn="tl" flip="none" tx="203200" sx="99997" ty="203200" sy="99997"/>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2056744" y="514350"/>
            <a:ext cx="6573900" cy="7431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06" name="Google Shape;106;p19"/>
          <p:cNvPicPr preferRelativeResize="0"/>
          <p:nvPr/>
        </p:nvPicPr>
        <p:blipFill rotWithShape="1">
          <a:blip r:embed="rId3">
            <a:alphaModFix/>
          </a:blip>
          <a:srcRect b="0" l="0" r="0" t="0"/>
          <a:stretch/>
        </p:blipFill>
        <p:spPr>
          <a:xfrm>
            <a:off x="113138" y="982481"/>
            <a:ext cx="1372622" cy="3486149"/>
          </a:xfrm>
          <a:prstGeom prst="rect">
            <a:avLst/>
          </a:prstGeom>
          <a:noFill/>
          <a:ln>
            <a:noFill/>
          </a:ln>
        </p:spPr>
      </p:pic>
      <p:sp>
        <p:nvSpPr>
          <p:cNvPr id="107" name="Google Shape;107;p19"/>
          <p:cNvSpPr txBox="1"/>
          <p:nvPr>
            <p:ph idx="1" type="body"/>
          </p:nvPr>
        </p:nvSpPr>
        <p:spPr>
          <a:xfrm>
            <a:off x="2056744" y="1371600"/>
            <a:ext cx="65739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8" name="Google Shape;10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838200" y="57150"/>
            <a:ext cx="7620000" cy="10479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A40000"/>
              </a:buClr>
              <a:buSzPts val="3300"/>
              <a:buFont typeface="Aharoni"/>
              <a:buNone/>
              <a:defRPr b="0" i="0" sz="3300" u="none" cap="none" strike="noStrike">
                <a:solidFill>
                  <a:srgbClr val="A40000"/>
                </a:solidFill>
                <a:latin typeface="Aharoni"/>
                <a:ea typeface="Aharoni"/>
                <a:cs typeface="Aharoni"/>
                <a:sym typeface="Aharon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3"/>
          <p:cNvSpPr txBox="1"/>
          <p:nvPr>
            <p:ph idx="1" type="body"/>
          </p:nvPr>
        </p:nvSpPr>
        <p:spPr>
          <a:xfrm>
            <a:off x="838200" y="1276350"/>
            <a:ext cx="7620000" cy="33528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5000"/>
              </a:lnSpc>
              <a:spcBef>
                <a:spcPts val="1400"/>
              </a:spcBef>
              <a:spcAft>
                <a:spcPts val="0"/>
              </a:spcAft>
              <a:buClr>
                <a:srgbClr val="9B7400"/>
              </a:buClr>
              <a:buSzPts val="1800"/>
              <a:buFont typeface="Arial"/>
              <a:buChar char="•"/>
              <a:defRPr b="1" i="0" sz="1800" u="none" cap="none" strike="noStrike">
                <a:solidFill>
                  <a:schemeClr val="dk1"/>
                </a:solidFill>
                <a:latin typeface="Arial Rounded"/>
                <a:ea typeface="Arial Rounded"/>
                <a:cs typeface="Arial Rounded"/>
                <a:sym typeface="Arial Rounded"/>
              </a:defRPr>
            </a:lvl1pPr>
            <a:lvl2pPr indent="-323850" lvl="1" marL="914400" marR="0" rtl="0" algn="l">
              <a:lnSpc>
                <a:spcPct val="95000"/>
              </a:lnSpc>
              <a:spcBef>
                <a:spcPts val="800"/>
              </a:spcBef>
              <a:spcAft>
                <a:spcPts val="0"/>
              </a:spcAft>
              <a:buClr>
                <a:srgbClr val="9B7400"/>
              </a:buClr>
              <a:buSzPts val="1500"/>
              <a:buFont typeface="Century Gothic"/>
              <a:buChar char="–"/>
              <a:defRPr b="1" i="0" sz="1500" u="none" cap="none" strike="noStrike">
                <a:solidFill>
                  <a:schemeClr val="dk1"/>
                </a:solidFill>
                <a:latin typeface="Arial Rounded"/>
                <a:ea typeface="Arial Rounded"/>
                <a:cs typeface="Arial Rounded"/>
                <a:sym typeface="Arial Rounded"/>
              </a:defRPr>
            </a:lvl2pPr>
            <a:lvl3pPr indent="-317500" lvl="2" marL="13716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3pPr>
            <a:lvl4pPr indent="-317500" lvl="3" marL="18288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4pPr>
            <a:lvl5pPr indent="-317500" lvl="4" marL="22860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5pPr>
            <a:lvl6pPr indent="-228600" lvl="5" marL="2743200" marR="0" rtl="0" algn="l">
              <a:lnSpc>
                <a:spcPct val="95000"/>
              </a:lnSpc>
              <a:spcBef>
                <a:spcPts val="800"/>
              </a:spcBef>
              <a:spcAft>
                <a:spcPts val="0"/>
              </a:spcAft>
              <a:buClr>
                <a:srgbClr val="9B7400"/>
              </a:buClr>
              <a:buSzPts val="1200"/>
              <a:buFont typeface="Century Gothic"/>
              <a:buNone/>
              <a:defRPr b="0" i="0" sz="1400" u="none" cap="none" strike="noStrike">
                <a:solidFill>
                  <a:srgbClr val="9B7400"/>
                </a:solidFill>
                <a:latin typeface="Arial"/>
                <a:ea typeface="Arial"/>
                <a:cs typeface="Arial"/>
                <a:sym typeface="Arial"/>
              </a:defRPr>
            </a:lvl6pPr>
            <a:lvl7pPr indent="-304800" lvl="6" marL="32004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7pPr>
            <a:lvl8pPr indent="-304800" lvl="7" marL="36576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8pPr>
            <a:lvl9pPr indent="-304800" lvl="8" marL="41148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9pPr>
          </a:lstStyle>
          <a:p/>
        </p:txBody>
      </p:sp>
      <p:sp>
        <p:nvSpPr>
          <p:cNvPr id="71" name="Google Shape;71;p13"/>
          <p:cNvSpPr txBox="1"/>
          <p:nvPr>
            <p:ph idx="10" type="dt"/>
          </p:nvPr>
        </p:nvSpPr>
        <p:spPr>
          <a:xfrm>
            <a:off x="838200" y="4800601"/>
            <a:ext cx="2057400" cy="240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2" name="Google Shape;72;p13"/>
          <p:cNvSpPr txBox="1"/>
          <p:nvPr>
            <p:ph idx="11" type="ftr"/>
          </p:nvPr>
        </p:nvSpPr>
        <p:spPr>
          <a:xfrm>
            <a:off x="2931645" y="4800601"/>
            <a:ext cx="4663500" cy="240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3" name="Google Shape;7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rial Rounded"/>
                <a:ea typeface="Arial Rounded"/>
                <a:cs typeface="Arial Rounded"/>
                <a:sym typeface="Arial Rounded"/>
              </a:defRPr>
            </a:lvl1pPr>
            <a:lvl2pPr lvl="1" algn="r">
              <a:buNone/>
              <a:defRPr sz="1300">
                <a:solidFill>
                  <a:schemeClr val="dk1"/>
                </a:solidFill>
                <a:latin typeface="Arial Rounded"/>
                <a:ea typeface="Arial Rounded"/>
                <a:cs typeface="Arial Rounded"/>
                <a:sym typeface="Arial Rounded"/>
              </a:defRPr>
            </a:lvl2pPr>
            <a:lvl3pPr lvl="2" algn="r">
              <a:buNone/>
              <a:defRPr sz="1300">
                <a:solidFill>
                  <a:schemeClr val="dk1"/>
                </a:solidFill>
                <a:latin typeface="Arial Rounded"/>
                <a:ea typeface="Arial Rounded"/>
                <a:cs typeface="Arial Rounded"/>
                <a:sym typeface="Arial Rounded"/>
              </a:defRPr>
            </a:lvl3pPr>
            <a:lvl4pPr lvl="3" algn="r">
              <a:buNone/>
              <a:defRPr sz="1300">
                <a:solidFill>
                  <a:schemeClr val="dk1"/>
                </a:solidFill>
                <a:latin typeface="Arial Rounded"/>
                <a:ea typeface="Arial Rounded"/>
                <a:cs typeface="Arial Rounded"/>
                <a:sym typeface="Arial Rounded"/>
              </a:defRPr>
            </a:lvl4pPr>
            <a:lvl5pPr lvl="4" algn="r">
              <a:buNone/>
              <a:defRPr sz="1300">
                <a:solidFill>
                  <a:schemeClr val="dk1"/>
                </a:solidFill>
                <a:latin typeface="Arial Rounded"/>
                <a:ea typeface="Arial Rounded"/>
                <a:cs typeface="Arial Rounded"/>
                <a:sym typeface="Arial Rounded"/>
              </a:defRPr>
            </a:lvl5pPr>
            <a:lvl6pPr lvl="5" algn="r">
              <a:buNone/>
              <a:defRPr sz="1300">
                <a:solidFill>
                  <a:schemeClr val="dk1"/>
                </a:solidFill>
                <a:latin typeface="Arial Rounded"/>
                <a:ea typeface="Arial Rounded"/>
                <a:cs typeface="Arial Rounded"/>
                <a:sym typeface="Arial Rounded"/>
              </a:defRPr>
            </a:lvl6pPr>
            <a:lvl7pPr lvl="6" algn="r">
              <a:buNone/>
              <a:defRPr sz="1300">
                <a:solidFill>
                  <a:schemeClr val="dk1"/>
                </a:solidFill>
                <a:latin typeface="Arial Rounded"/>
                <a:ea typeface="Arial Rounded"/>
                <a:cs typeface="Arial Rounded"/>
                <a:sym typeface="Arial Rounded"/>
              </a:defRPr>
            </a:lvl7pPr>
            <a:lvl8pPr lvl="7" algn="r">
              <a:buNone/>
              <a:defRPr sz="1300">
                <a:solidFill>
                  <a:schemeClr val="dk1"/>
                </a:solidFill>
                <a:latin typeface="Arial Rounded"/>
                <a:ea typeface="Arial Rounded"/>
                <a:cs typeface="Arial Rounded"/>
                <a:sym typeface="Arial Rounded"/>
              </a:defRPr>
            </a:lvl8pPr>
            <a:lvl9pPr lvl="8" algn="r">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3">
          <p15:clr>
            <a:srgbClr val="F26B43"/>
          </p15:clr>
        </p15:guide>
        <p15:guide id="2" orient="horz" pos="324">
          <p15:clr>
            <a:srgbClr val="F26B43"/>
          </p15:clr>
        </p15:guide>
        <p15:guide id="3" pos="5437">
          <p15:clr>
            <a:srgbClr val="F26B43"/>
          </p15:clr>
        </p15:guide>
        <p15:guide id="4"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7.png"/><Relationship Id="rId7"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20"/>
          <p:cNvSpPr/>
          <p:nvPr/>
        </p:nvSpPr>
        <p:spPr>
          <a:xfrm>
            <a:off x="3214225" y="4812325"/>
            <a:ext cx="2571300" cy="282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15" name="Google Shape;115;p20"/>
          <p:cNvSpPr txBox="1"/>
          <p:nvPr>
            <p:ph type="title"/>
          </p:nvPr>
        </p:nvSpPr>
        <p:spPr>
          <a:xfrm>
            <a:off x="2500950" y="1749425"/>
            <a:ext cx="4142100" cy="12753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Clr>
                <a:schemeClr val="accent1"/>
              </a:buClr>
              <a:buSzPts val="4050"/>
              <a:buFont typeface="Aharoni"/>
              <a:buNone/>
            </a:pPr>
            <a:r>
              <a:rPr b="0" lang="en" sz="4700">
                <a:solidFill>
                  <a:schemeClr val="dk1"/>
                </a:solidFill>
                <a:latin typeface="Source Sans Pro"/>
                <a:ea typeface="Source Sans Pro"/>
                <a:cs typeface="Source Sans Pro"/>
                <a:sym typeface="Source Sans Pro"/>
              </a:rPr>
              <a:t>ReasonED</a:t>
            </a:r>
            <a:r>
              <a:rPr b="0" lang="en" sz="4700">
                <a:solidFill>
                  <a:srgbClr val="FF8D29"/>
                </a:solidFill>
                <a:latin typeface="Source Sans Pro"/>
                <a:ea typeface="Source Sans Pro"/>
                <a:cs typeface="Source Sans Pro"/>
                <a:sym typeface="Source Sans Pro"/>
              </a:rPr>
              <a:t>.io</a:t>
            </a:r>
            <a:r>
              <a:rPr b="0" lang="en" sz="4800">
                <a:solidFill>
                  <a:schemeClr val="accent1"/>
                </a:solidFill>
                <a:latin typeface="Source Sans Pro"/>
                <a:ea typeface="Source Sans Pro"/>
                <a:cs typeface="Source Sans Pro"/>
                <a:sym typeface="Source Sans Pro"/>
              </a:rPr>
              <a:t>:</a:t>
            </a:r>
            <a:endParaRPr b="0" sz="4800">
              <a:solidFill>
                <a:schemeClr val="accent1"/>
              </a:solidFill>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ts val="4050"/>
              <a:buFont typeface="Aharoni"/>
              <a:buNone/>
            </a:pPr>
            <a:r>
              <a:rPr b="0" lang="en" sz="4750">
                <a:solidFill>
                  <a:schemeClr val="accent1"/>
                </a:solidFill>
                <a:latin typeface="Source Sans Pro"/>
                <a:ea typeface="Source Sans Pro"/>
                <a:cs typeface="Source Sans Pro"/>
                <a:sym typeface="Source Sans Pro"/>
              </a:rPr>
              <a:t>Feasibility</a:t>
            </a:r>
            <a:r>
              <a:rPr b="0" lang="en" sz="4750">
                <a:solidFill>
                  <a:schemeClr val="accent1"/>
                </a:solidFill>
                <a:latin typeface="Source Sans Pro"/>
                <a:ea typeface="Source Sans Pro"/>
                <a:cs typeface="Source Sans Pro"/>
                <a:sym typeface="Source Sans Pro"/>
              </a:rPr>
              <a:t> </a:t>
            </a:r>
            <a:br>
              <a:rPr lang="en" sz="4350">
                <a:solidFill>
                  <a:schemeClr val="accent1"/>
                </a:solidFill>
              </a:rPr>
            </a:br>
            <a:endParaRPr sz="5160"/>
          </a:p>
        </p:txBody>
      </p:sp>
      <p:sp>
        <p:nvSpPr>
          <p:cNvPr id="116" name="Google Shape;116;p20"/>
          <p:cNvSpPr txBox="1"/>
          <p:nvPr>
            <p:ph idx="1" type="body"/>
          </p:nvPr>
        </p:nvSpPr>
        <p:spPr>
          <a:xfrm>
            <a:off x="3412650" y="2722875"/>
            <a:ext cx="2318700" cy="1959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500"/>
              <a:buNone/>
            </a:pPr>
            <a:r>
              <a:rPr lang="en" sz="1700">
                <a:solidFill>
                  <a:schemeClr val="accent1"/>
                </a:solidFill>
                <a:latin typeface="Source Sans Pro"/>
                <a:ea typeface="Source Sans Pro"/>
                <a:cs typeface="Source Sans Pro"/>
                <a:sym typeface="Source Sans Pro"/>
              </a:rPr>
              <a:t>Team Crystal</a:t>
            </a:r>
            <a:endParaRPr sz="1700">
              <a:solidFill>
                <a:schemeClr val="accent1"/>
              </a:solidFill>
              <a:latin typeface="Source Sans Pro"/>
              <a:ea typeface="Source Sans Pro"/>
              <a:cs typeface="Source Sans Pro"/>
              <a:sym typeface="Source Sans Pro"/>
            </a:endParaRPr>
          </a:p>
          <a:p>
            <a:pPr indent="0" lvl="0" marL="0" rtl="0" algn="ctr">
              <a:lnSpc>
                <a:spcPct val="100000"/>
              </a:lnSpc>
              <a:spcBef>
                <a:spcPts val="1000"/>
              </a:spcBef>
              <a:spcAft>
                <a:spcPts val="0"/>
              </a:spcAft>
              <a:buSzPts val="1500"/>
              <a:buNone/>
            </a:pPr>
            <a:r>
              <a:rPr b="0" lang="en" sz="1200">
                <a:solidFill>
                  <a:schemeClr val="accent1"/>
                </a:solidFill>
                <a:latin typeface="Source Sans Pro"/>
                <a:ea typeface="Source Sans Pro"/>
                <a:cs typeface="Source Sans Pro"/>
                <a:sym typeface="Source Sans Pro"/>
              </a:rPr>
              <a:t>Emily Louk</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Alysha Morgan</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Areeb Nabi</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June Troyer</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Dakota Dawe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Nolan Marchione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Devan Hill</a:t>
            </a:r>
            <a:endParaRPr b="0" sz="1200">
              <a:solidFill>
                <a:schemeClr val="accent1"/>
              </a:solidFill>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00000"/>
              </a:lnSpc>
              <a:spcBef>
                <a:spcPts val="0"/>
              </a:spcBef>
              <a:spcAft>
                <a:spcPts val="0"/>
              </a:spcAft>
              <a:buSzPts val="1500"/>
              <a:buNone/>
            </a:pPr>
            <a:r>
              <a:t/>
            </a:r>
            <a:endParaRPr/>
          </a:p>
        </p:txBody>
      </p:sp>
      <p:sp>
        <p:nvSpPr>
          <p:cNvPr id="117" name="Google Shape;117;p20"/>
          <p:cNvSpPr txBox="1"/>
          <p:nvPr/>
        </p:nvSpPr>
        <p:spPr>
          <a:xfrm>
            <a:off x="3025075" y="4722475"/>
            <a:ext cx="294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CS 410 Professional Workforce Development Ⅰ</a:t>
            </a:r>
            <a:endParaRPr sz="900">
              <a:solidFill>
                <a:schemeClr val="l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11/15/23</a:t>
            </a:r>
            <a:endParaRPr sz="9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513325" y="406450"/>
            <a:ext cx="54858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Statistics</a:t>
            </a:r>
            <a:endParaRPr sz="5000">
              <a:latin typeface="Source Sans Pro"/>
              <a:ea typeface="Source Sans Pro"/>
              <a:cs typeface="Source Sans Pro"/>
              <a:sym typeface="Source Sans Pro"/>
            </a:endParaRPr>
          </a:p>
        </p:txBody>
      </p:sp>
      <p:sp>
        <p:nvSpPr>
          <p:cNvPr id="233" name="Google Shape;233;p29"/>
          <p:cNvSpPr/>
          <p:nvPr/>
        </p:nvSpPr>
        <p:spPr>
          <a:xfrm>
            <a:off x="3767575" y="1295700"/>
            <a:ext cx="2336100" cy="3183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9"/>
          <p:cNvGrpSpPr/>
          <p:nvPr/>
        </p:nvGrpSpPr>
        <p:grpSpPr>
          <a:xfrm>
            <a:off x="513322" y="1133475"/>
            <a:ext cx="3254312" cy="3656175"/>
            <a:chOff x="1454475" y="1222200"/>
            <a:chExt cx="3221772" cy="3656175"/>
          </a:xfrm>
        </p:grpSpPr>
        <p:sp>
          <p:nvSpPr>
            <p:cNvPr id="235" name="Google Shape;235;p29"/>
            <p:cNvSpPr txBox="1"/>
            <p:nvPr/>
          </p:nvSpPr>
          <p:spPr>
            <a:xfrm>
              <a:off x="1481847" y="1222200"/>
              <a:ext cx="31944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100">
                  <a:solidFill>
                    <a:schemeClr val="lt1"/>
                  </a:solidFill>
                  <a:latin typeface="Lexend ExtraBold"/>
                  <a:ea typeface="Lexend ExtraBold"/>
                  <a:cs typeface="Lexend ExtraBold"/>
                  <a:sym typeface="Lexend ExtraBold"/>
                </a:rPr>
                <a:t>86% of 4th-grade teachers</a:t>
              </a:r>
              <a:r>
                <a:rPr lang="en" sz="1100">
                  <a:solidFill>
                    <a:schemeClr val="lt1"/>
                  </a:solidFill>
                  <a:latin typeface="Lexend Medium"/>
                  <a:ea typeface="Lexend Medium"/>
                  <a:cs typeface="Lexend Medium"/>
                  <a:sym typeface="Lexend Medium"/>
                </a:rPr>
                <a:t> expressed a substantial </a:t>
              </a:r>
              <a:r>
                <a:rPr lang="en" sz="1100">
                  <a:solidFill>
                    <a:schemeClr val="lt1"/>
                  </a:solidFill>
                  <a:latin typeface="Lexend ExtraBold"/>
                  <a:ea typeface="Lexend ExtraBold"/>
                  <a:cs typeface="Lexend ExtraBold"/>
                  <a:sym typeface="Lexend ExtraBold"/>
                </a:rPr>
                <a:t>emphasis on deductive reasoning</a:t>
              </a:r>
              <a:r>
                <a:rPr lang="en" sz="1100">
                  <a:solidFill>
                    <a:schemeClr val="lt1"/>
                  </a:solidFill>
                  <a:latin typeface="Lexend Medium"/>
                  <a:ea typeface="Lexend Medium"/>
                  <a:cs typeface="Lexend Medium"/>
                  <a:sym typeface="Lexend Medium"/>
                </a:rPr>
                <a:t> (Bouygues, 2022).</a:t>
              </a:r>
              <a:endParaRPr sz="1100">
                <a:solidFill>
                  <a:schemeClr val="lt1"/>
                </a:solidFill>
                <a:latin typeface="Lexend Medium"/>
                <a:ea typeface="Lexend Medium"/>
                <a:cs typeface="Lexend Medium"/>
                <a:sym typeface="Lexend Medium"/>
              </a:endParaRPr>
            </a:p>
          </p:txBody>
        </p:sp>
        <p:sp>
          <p:nvSpPr>
            <p:cNvPr id="236" name="Google Shape;236;p29"/>
            <p:cNvSpPr txBox="1"/>
            <p:nvPr/>
          </p:nvSpPr>
          <p:spPr>
            <a:xfrm>
              <a:off x="1454475" y="1914900"/>
              <a:ext cx="300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Medium"/>
                  <a:ea typeface="Lexend Medium"/>
                  <a:cs typeface="Lexend Medium"/>
                  <a:sym typeface="Lexend Medium"/>
                </a:rPr>
                <a:t>The </a:t>
              </a:r>
              <a:r>
                <a:rPr lang="en" sz="1100">
                  <a:solidFill>
                    <a:schemeClr val="lt1"/>
                  </a:solidFill>
                  <a:latin typeface="Lexend Medium"/>
                  <a:ea typeface="Lexend Medium"/>
                  <a:cs typeface="Lexend Medium"/>
                  <a:sym typeface="Lexend Medium"/>
                </a:rPr>
                <a:t>above</a:t>
              </a:r>
              <a:r>
                <a:rPr lang="en" sz="1100">
                  <a:solidFill>
                    <a:schemeClr val="lt1"/>
                  </a:solidFill>
                  <a:latin typeface="Lexend Medium"/>
                  <a:ea typeface="Lexend Medium"/>
                  <a:cs typeface="Lexend Medium"/>
                  <a:sym typeface="Lexend Medium"/>
                </a:rPr>
                <a:t> figure dwindled to a mere </a:t>
              </a:r>
              <a:r>
                <a:rPr lang="en" sz="1100">
                  <a:solidFill>
                    <a:schemeClr val="lt1"/>
                  </a:solidFill>
                  <a:latin typeface="Lexend ExtraBold"/>
                  <a:ea typeface="Lexend ExtraBold"/>
                  <a:cs typeface="Lexend ExtraBold"/>
                  <a:sym typeface="Lexend ExtraBold"/>
                </a:rPr>
                <a:t>39% among 8th-grade teachers</a:t>
              </a:r>
              <a:r>
                <a:rPr lang="en" sz="1100">
                  <a:solidFill>
                    <a:schemeClr val="lt1"/>
                  </a:solidFill>
                  <a:latin typeface="Lexend Medium"/>
                  <a:ea typeface="Lexend Medium"/>
                  <a:cs typeface="Lexend Medium"/>
                  <a:sym typeface="Lexend Medium"/>
                </a:rPr>
                <a:t> when expressing the same sentiment </a:t>
              </a:r>
              <a:r>
                <a:rPr lang="en" sz="1100">
                  <a:solidFill>
                    <a:schemeClr val="lt1"/>
                  </a:solidFill>
                  <a:latin typeface="Lexend Medium"/>
                  <a:ea typeface="Lexend Medium"/>
                  <a:cs typeface="Lexend Medium"/>
                  <a:sym typeface="Lexend Medium"/>
                </a:rPr>
                <a:t>(Bouygues, 2022)</a:t>
              </a:r>
              <a:r>
                <a:rPr lang="en" sz="1100">
                  <a:solidFill>
                    <a:schemeClr val="lt1"/>
                  </a:solidFill>
                  <a:latin typeface="Lexend Medium"/>
                  <a:ea typeface="Lexend Medium"/>
                  <a:cs typeface="Lexend Medium"/>
                  <a:sym typeface="Lexend Medium"/>
                </a:rPr>
                <a:t>.</a:t>
              </a:r>
              <a:endParaRPr sz="1100">
                <a:solidFill>
                  <a:schemeClr val="lt1"/>
                </a:solidFill>
                <a:latin typeface="Lexend Medium"/>
                <a:ea typeface="Lexend Medium"/>
                <a:cs typeface="Lexend Medium"/>
                <a:sym typeface="Lexend Medium"/>
              </a:endParaRPr>
            </a:p>
          </p:txBody>
        </p:sp>
        <p:sp>
          <p:nvSpPr>
            <p:cNvPr id="237" name="Google Shape;237;p29"/>
            <p:cNvSpPr txBox="1"/>
            <p:nvPr/>
          </p:nvSpPr>
          <p:spPr>
            <a:xfrm>
              <a:off x="1481847" y="3940275"/>
              <a:ext cx="31944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Medium"/>
                  <a:ea typeface="Lexend Medium"/>
                  <a:cs typeface="Lexend Medium"/>
                  <a:sym typeface="Lexend Medium"/>
                </a:rPr>
                <a:t>J</a:t>
              </a:r>
              <a:r>
                <a:rPr lang="en" sz="1100">
                  <a:solidFill>
                    <a:schemeClr val="lt1"/>
                  </a:solidFill>
                  <a:latin typeface="Lexend ExtraBold"/>
                  <a:ea typeface="Lexend ExtraBold"/>
                  <a:cs typeface="Lexend ExtraBold"/>
                  <a:sym typeface="Lexend ExtraBold"/>
                </a:rPr>
                <a:t>ust 21% of teachers </a:t>
              </a:r>
              <a:r>
                <a:rPr lang="en" sz="1100">
                  <a:solidFill>
                    <a:schemeClr val="lt1"/>
                  </a:solidFill>
                  <a:latin typeface="Lexend ExtraBold"/>
                  <a:ea typeface="Lexend ExtraBold"/>
                  <a:cs typeface="Lexend ExtraBold"/>
                  <a:sym typeface="Lexend ExtraBold"/>
                </a:rPr>
                <a:t>agreed</a:t>
              </a:r>
              <a:r>
                <a:rPr lang="en" sz="1100">
                  <a:solidFill>
                    <a:schemeClr val="lt1"/>
                  </a:solidFill>
                  <a:latin typeface="Lexend ExtraBold"/>
                  <a:ea typeface="Lexend ExtraBold"/>
                  <a:cs typeface="Lexend ExtraBold"/>
                  <a:sym typeface="Lexend ExtraBold"/>
                </a:rPr>
                <a:t> that they possess all the necessary resources to cultivate these skills</a:t>
              </a:r>
              <a:r>
                <a:rPr lang="en" sz="1100">
                  <a:solidFill>
                    <a:schemeClr val="lt1"/>
                  </a:solidFill>
                  <a:latin typeface="Lexend Medium"/>
                  <a:ea typeface="Lexend Medium"/>
                  <a:cs typeface="Lexend Medium"/>
                  <a:sym typeface="Lexend Medium"/>
                </a:rPr>
                <a:t> </a:t>
              </a:r>
              <a:r>
                <a:rPr lang="en" sz="1100">
                  <a:solidFill>
                    <a:schemeClr val="lt1"/>
                  </a:solidFill>
                  <a:latin typeface="Lexend Medium"/>
                  <a:ea typeface="Lexend Medium"/>
                  <a:cs typeface="Lexend Medium"/>
                  <a:sym typeface="Lexend Medium"/>
                </a:rPr>
                <a:t>(Critical Thinking Teacher Survey 2019)</a:t>
              </a:r>
              <a:r>
                <a:rPr lang="en" sz="1100">
                  <a:solidFill>
                    <a:schemeClr val="lt1"/>
                  </a:solidFill>
                  <a:latin typeface="Lexend Medium"/>
                  <a:ea typeface="Lexend Medium"/>
                  <a:cs typeface="Lexend Medium"/>
                  <a:sym typeface="Lexend Medium"/>
                </a:rPr>
                <a:t>.</a:t>
              </a:r>
              <a:endParaRPr sz="1100">
                <a:solidFill>
                  <a:schemeClr val="lt1"/>
                </a:solidFill>
                <a:latin typeface="Lexend Medium"/>
                <a:ea typeface="Lexend Medium"/>
                <a:cs typeface="Lexend Medium"/>
                <a:sym typeface="Lexend Medium"/>
              </a:endParaRPr>
            </a:p>
          </p:txBody>
        </p:sp>
        <p:sp>
          <p:nvSpPr>
            <p:cNvPr id="238" name="Google Shape;238;p29"/>
            <p:cNvSpPr txBox="1"/>
            <p:nvPr/>
          </p:nvSpPr>
          <p:spPr>
            <a:xfrm>
              <a:off x="1481850" y="3074700"/>
              <a:ext cx="300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None/>
              </a:pPr>
              <a:r>
                <a:rPr lang="en" sz="1100">
                  <a:solidFill>
                    <a:schemeClr val="lt1"/>
                  </a:solidFill>
                  <a:latin typeface="Lexend ExtraBold"/>
                  <a:ea typeface="Lexend ExtraBold"/>
                  <a:cs typeface="Lexend ExtraBold"/>
                  <a:sym typeface="Lexend ExtraBold"/>
                </a:rPr>
                <a:t>50% of teachers</a:t>
              </a:r>
              <a:r>
                <a:rPr lang="en" sz="1100">
                  <a:solidFill>
                    <a:schemeClr val="lt1"/>
                  </a:solidFill>
                  <a:latin typeface="Lexend Medium"/>
                  <a:ea typeface="Lexend Medium"/>
                  <a:cs typeface="Lexend Medium"/>
                  <a:sym typeface="Lexend Medium"/>
                </a:rPr>
                <a:t> indicated that they face </a:t>
              </a:r>
              <a:r>
                <a:rPr lang="en" sz="1100">
                  <a:solidFill>
                    <a:schemeClr val="lt1"/>
                  </a:solidFill>
                  <a:latin typeface="Lexend ExtraBold"/>
                  <a:ea typeface="Lexend ExtraBold"/>
                  <a:cs typeface="Lexend ExtraBold"/>
                  <a:sym typeface="Lexend ExtraBold"/>
                </a:rPr>
                <a:t>challenges in allocating time to teach critical thinking</a:t>
              </a:r>
              <a:r>
                <a:rPr lang="en" sz="1100">
                  <a:solidFill>
                    <a:schemeClr val="lt1"/>
                  </a:solidFill>
                  <a:latin typeface="Lexend Medium"/>
                  <a:ea typeface="Lexend Medium"/>
                  <a:cs typeface="Lexend Medium"/>
                  <a:sym typeface="Lexend Medium"/>
                </a:rPr>
                <a:t> skills effectively (Critical Thinking Teacher Survey 2019).</a:t>
              </a:r>
              <a:endParaRPr sz="1100">
                <a:solidFill>
                  <a:schemeClr val="lt1"/>
                </a:solidFill>
                <a:latin typeface="Lexend Medium"/>
                <a:ea typeface="Lexend Medium"/>
                <a:cs typeface="Lexend Medium"/>
                <a:sym typeface="Lexend Medium"/>
              </a:endParaRPr>
            </a:p>
          </p:txBody>
        </p:sp>
      </p:grpSp>
      <p:sp>
        <p:nvSpPr>
          <p:cNvPr id="239" name="Google Shape;239;p29"/>
          <p:cNvSpPr/>
          <p:nvPr/>
        </p:nvSpPr>
        <p:spPr>
          <a:xfrm>
            <a:off x="3767675" y="2067550"/>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0" name="Google Shape;240;p29"/>
          <p:cNvSpPr/>
          <p:nvPr/>
        </p:nvSpPr>
        <p:spPr>
          <a:xfrm>
            <a:off x="3767725" y="3227800"/>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1" name="Google Shape;241;p29"/>
          <p:cNvSpPr/>
          <p:nvPr/>
        </p:nvSpPr>
        <p:spPr>
          <a:xfrm>
            <a:off x="3767625" y="4056375"/>
            <a:ext cx="2336100" cy="3192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 name="Google Shape;242;p29"/>
          <p:cNvSpPr/>
          <p:nvPr/>
        </p:nvSpPr>
        <p:spPr>
          <a:xfrm>
            <a:off x="3767725" y="3227800"/>
            <a:ext cx="1198200" cy="3192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50</a:t>
            </a:r>
            <a:endParaRPr sz="1300">
              <a:solidFill>
                <a:schemeClr val="lt1"/>
              </a:solidFill>
              <a:latin typeface="Lexend ExtraBold"/>
              <a:ea typeface="Lexend ExtraBold"/>
              <a:cs typeface="Lexend ExtraBold"/>
              <a:sym typeface="Lexend ExtraBold"/>
            </a:endParaRPr>
          </a:p>
        </p:txBody>
      </p:sp>
      <p:sp>
        <p:nvSpPr>
          <p:cNvPr id="243" name="Google Shape;243;p29"/>
          <p:cNvSpPr/>
          <p:nvPr/>
        </p:nvSpPr>
        <p:spPr>
          <a:xfrm>
            <a:off x="3767676" y="2069967"/>
            <a:ext cx="777000" cy="3144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39</a:t>
            </a:r>
            <a:endParaRPr sz="1300"/>
          </a:p>
        </p:txBody>
      </p:sp>
      <p:sp>
        <p:nvSpPr>
          <p:cNvPr id="244" name="Google Shape;244;p29"/>
          <p:cNvSpPr/>
          <p:nvPr/>
        </p:nvSpPr>
        <p:spPr>
          <a:xfrm>
            <a:off x="3767576" y="1299600"/>
            <a:ext cx="1764300" cy="3144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exend ExtraBold"/>
                <a:ea typeface="Lexend ExtraBold"/>
                <a:cs typeface="Lexend ExtraBold"/>
                <a:sym typeface="Lexend ExtraBold"/>
              </a:rPr>
              <a:t>86</a:t>
            </a:r>
            <a:endParaRPr sz="1300">
              <a:solidFill>
                <a:schemeClr val="lt1"/>
              </a:solidFill>
              <a:latin typeface="Lexend ExtraBold"/>
              <a:ea typeface="Lexend ExtraBold"/>
              <a:cs typeface="Lexend ExtraBold"/>
              <a:sym typeface="Lexend ExtraBold"/>
            </a:endParaRPr>
          </a:p>
        </p:txBody>
      </p:sp>
      <p:sp>
        <p:nvSpPr>
          <p:cNvPr id="245" name="Google Shape;245;p29"/>
          <p:cNvSpPr/>
          <p:nvPr/>
        </p:nvSpPr>
        <p:spPr>
          <a:xfrm>
            <a:off x="3767625" y="4056389"/>
            <a:ext cx="640800" cy="319200"/>
          </a:xfrm>
          <a:prstGeom prst="roundRect">
            <a:avLst>
              <a:gd fmla="val 0" name="adj"/>
            </a:avLst>
          </a:prstGeom>
          <a:solidFill>
            <a:srgbClr val="4495A2"/>
          </a:solidFill>
          <a:ln cap="flat" cmpd="sng" w="9525">
            <a:solidFill>
              <a:srgbClr val="44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300">
                <a:solidFill>
                  <a:schemeClr val="lt1"/>
                </a:solidFill>
                <a:latin typeface="Lexend ExtraBold"/>
                <a:ea typeface="Lexend ExtraBold"/>
                <a:cs typeface="Lexend ExtraBold"/>
                <a:sym typeface="Lexend ExtraBold"/>
              </a:rPr>
              <a:t>21</a:t>
            </a:r>
            <a:endParaRPr sz="1300">
              <a:solidFill>
                <a:schemeClr val="lt1"/>
              </a:solidFill>
              <a:latin typeface="Lexend ExtraBold"/>
              <a:ea typeface="Lexend ExtraBold"/>
              <a:cs typeface="Lexend ExtraBold"/>
              <a:sym typeface="Lexend ExtraBold"/>
            </a:endParaRPr>
          </a:p>
        </p:txBody>
      </p:sp>
      <p:sp>
        <p:nvSpPr>
          <p:cNvPr id="246" name="Google Shape;246;p2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247" name="Google Shape;247;p29"/>
          <p:cNvSpPr txBox="1"/>
          <p:nvPr>
            <p:ph idx="12" type="sldNum"/>
          </p:nvPr>
        </p:nvSpPr>
        <p:spPr>
          <a:xfrm>
            <a:off x="84394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48" name="Google Shape;248;p2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253" name="Shape 253"/>
        <p:cNvGrpSpPr/>
        <p:nvPr/>
      </p:nvGrpSpPr>
      <p:grpSpPr>
        <a:xfrm>
          <a:off x="0" y="0"/>
          <a:ext cx="0" cy="0"/>
          <a:chOff x="0" y="0"/>
          <a:chExt cx="0" cy="0"/>
        </a:xfrm>
      </p:grpSpPr>
      <p:sp>
        <p:nvSpPr>
          <p:cNvPr id="254" name="Google Shape;254;p30"/>
          <p:cNvSpPr txBox="1"/>
          <p:nvPr>
            <p:ph type="title"/>
          </p:nvPr>
        </p:nvSpPr>
        <p:spPr>
          <a:xfrm>
            <a:off x="86828" y="657850"/>
            <a:ext cx="3144000" cy="1600200"/>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85000"/>
              </a:lnSpc>
              <a:spcBef>
                <a:spcPts val="0"/>
              </a:spcBef>
              <a:spcAft>
                <a:spcPts val="0"/>
              </a:spcAft>
              <a:buClr>
                <a:schemeClr val="accent1"/>
              </a:buClr>
              <a:buSzPct val="104895"/>
              <a:buFont typeface="Aharoni"/>
              <a:buNone/>
            </a:pPr>
            <a:r>
              <a:rPr lang="en" sz="4766">
                <a:latin typeface="Source Sans Pro"/>
                <a:ea typeface="Source Sans Pro"/>
                <a:cs typeface="Source Sans Pro"/>
                <a:sym typeface="Source Sans Pro"/>
              </a:rPr>
              <a:t>Problem</a:t>
            </a:r>
            <a:endParaRPr sz="4766">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ct val="104895"/>
              <a:buFont typeface="Aharoni"/>
              <a:buNone/>
            </a:pPr>
            <a:r>
              <a:rPr lang="en" sz="4766">
                <a:latin typeface="Source Sans Pro"/>
                <a:ea typeface="Source Sans Pro"/>
                <a:cs typeface="Source Sans Pro"/>
                <a:sym typeface="Source Sans Pro"/>
              </a:rPr>
              <a:t>Statement</a:t>
            </a:r>
            <a:endParaRPr sz="4766">
              <a:latin typeface="Source Sans Pro"/>
              <a:ea typeface="Source Sans Pro"/>
              <a:cs typeface="Source Sans Pro"/>
              <a:sym typeface="Source Sans Pro"/>
            </a:endParaRPr>
          </a:p>
          <a:p>
            <a:pPr indent="0" lvl="0" marL="0" rtl="0" algn="l">
              <a:lnSpc>
                <a:spcPct val="85000"/>
              </a:lnSpc>
              <a:spcBef>
                <a:spcPts val="0"/>
              </a:spcBef>
              <a:spcAft>
                <a:spcPts val="0"/>
              </a:spcAft>
              <a:buClr>
                <a:schemeClr val="accent1"/>
              </a:buClr>
              <a:buSzPct val="100000"/>
              <a:buFont typeface="Aharoni"/>
              <a:buNone/>
            </a:pPr>
            <a:r>
              <a:t/>
            </a:r>
            <a:endParaRPr sz="5000">
              <a:latin typeface="Source Sans Pro"/>
              <a:ea typeface="Source Sans Pro"/>
              <a:cs typeface="Source Sans Pro"/>
              <a:sym typeface="Source Sans Pro"/>
            </a:endParaRPr>
          </a:p>
        </p:txBody>
      </p:sp>
      <p:pic>
        <p:nvPicPr>
          <p:cNvPr descr="sketch of an open book, light bulb, and the word, &quot;idea&quot;" id="255" name="Google Shape;255;p30"/>
          <p:cNvPicPr preferRelativeResize="0"/>
          <p:nvPr/>
        </p:nvPicPr>
        <p:blipFill rotWithShape="1">
          <a:blip r:embed="rId3">
            <a:alphaModFix/>
          </a:blip>
          <a:srcRect b="41940" l="62471" r="-4771" t="-1221"/>
          <a:stretch/>
        </p:blipFill>
        <p:spPr>
          <a:xfrm rot="-315211">
            <a:off x="1520532" y="3541165"/>
            <a:ext cx="1684762" cy="1900320"/>
          </a:xfrm>
          <a:prstGeom prst="rect">
            <a:avLst/>
          </a:prstGeom>
          <a:noFill/>
          <a:ln>
            <a:noFill/>
          </a:ln>
        </p:spPr>
      </p:pic>
      <p:sp>
        <p:nvSpPr>
          <p:cNvPr id="256" name="Google Shape;256;p30"/>
          <p:cNvSpPr txBox="1"/>
          <p:nvPr>
            <p:ph idx="1" type="body"/>
          </p:nvPr>
        </p:nvSpPr>
        <p:spPr>
          <a:xfrm>
            <a:off x="4196350" y="1341400"/>
            <a:ext cx="4265400" cy="3207600"/>
          </a:xfrm>
          <a:prstGeom prst="rect">
            <a:avLst/>
          </a:prstGeom>
          <a:noFill/>
          <a:ln>
            <a:noFill/>
          </a:ln>
        </p:spPr>
        <p:txBody>
          <a:bodyPr anchorCtr="0" anchor="t" bIns="45700" lIns="91425" spcFirstLastPara="1" rIns="91425" wrap="square" tIns="45700">
            <a:normAutofit/>
          </a:bodyPr>
          <a:lstStyle/>
          <a:p>
            <a:pPr indent="0" lvl="0" marL="457200" rtl="0" algn="l">
              <a:lnSpc>
                <a:spcPct val="115000"/>
              </a:lnSpc>
              <a:spcBef>
                <a:spcPts val="1400"/>
              </a:spcBef>
              <a:spcAft>
                <a:spcPts val="0"/>
              </a:spcAft>
              <a:buNone/>
            </a:pPr>
            <a:r>
              <a:rPr lang="en" sz="2200">
                <a:latin typeface="Lexend"/>
                <a:ea typeface="Lexend"/>
                <a:cs typeface="Lexend"/>
                <a:sym typeface="Lexend"/>
              </a:rPr>
              <a:t>High school graduates are not prepared with the skills necessary to identify logical fallacies in an increasingly online world.</a:t>
            </a:r>
            <a:endParaRPr sz="2200">
              <a:latin typeface="Lexend"/>
              <a:ea typeface="Lexend"/>
              <a:cs typeface="Lexend"/>
              <a:sym typeface="Lexend"/>
            </a:endParaRPr>
          </a:p>
        </p:txBody>
      </p:sp>
      <p:sp>
        <p:nvSpPr>
          <p:cNvPr id="257" name="Google Shape;257;p3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258" name="Google Shape;258;p30"/>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259" name="Google Shape;259;p30"/>
          <p:cNvSpPr txBox="1"/>
          <p:nvPr/>
        </p:nvSpPr>
        <p:spPr>
          <a:xfrm>
            <a:off x="13"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3E3E"/>
        </a:solidFill>
      </p:bgPr>
    </p:bg>
    <p:spTree>
      <p:nvGrpSpPr>
        <p:cNvPr id="263" name="Shape 263"/>
        <p:cNvGrpSpPr/>
        <p:nvPr/>
      </p:nvGrpSpPr>
      <p:grpSpPr>
        <a:xfrm>
          <a:off x="0" y="0"/>
          <a:ext cx="0" cy="0"/>
          <a:chOff x="0" y="0"/>
          <a:chExt cx="0" cy="0"/>
        </a:xfrm>
      </p:grpSpPr>
      <p:sp>
        <p:nvSpPr>
          <p:cNvPr id="264" name="Google Shape;264;p31"/>
          <p:cNvSpPr txBox="1"/>
          <p:nvPr>
            <p:ph type="title"/>
          </p:nvPr>
        </p:nvSpPr>
        <p:spPr>
          <a:xfrm>
            <a:off x="-92750" y="683800"/>
            <a:ext cx="3485700" cy="1977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3700">
                <a:latin typeface="Source Sans Pro"/>
                <a:ea typeface="Source Sans Pro"/>
                <a:cs typeface="Source Sans Pro"/>
                <a:sym typeface="Source Sans Pro"/>
              </a:rPr>
              <a:t>Problem</a:t>
            </a:r>
            <a:endParaRPr sz="3700">
              <a:latin typeface="Source Sans Pro"/>
              <a:ea typeface="Source Sans Pro"/>
              <a:cs typeface="Source Sans Pro"/>
              <a:sym typeface="Source Sans Pro"/>
            </a:endParaRPr>
          </a:p>
          <a:p>
            <a:pPr indent="0" lvl="0" marL="0" rtl="0" algn="ctr">
              <a:spcBef>
                <a:spcPts val="0"/>
              </a:spcBef>
              <a:spcAft>
                <a:spcPts val="0"/>
              </a:spcAft>
              <a:buNone/>
            </a:pPr>
            <a:r>
              <a:rPr lang="en" sz="3700">
                <a:latin typeface="Source Sans Pro"/>
                <a:ea typeface="Source Sans Pro"/>
                <a:cs typeface="Source Sans Pro"/>
                <a:sym typeface="Source Sans Pro"/>
              </a:rPr>
              <a:t>Characteristics</a:t>
            </a:r>
            <a:endParaRPr sz="3700">
              <a:latin typeface="Source Sans Pro"/>
              <a:ea typeface="Source Sans Pro"/>
              <a:cs typeface="Source Sans Pro"/>
              <a:sym typeface="Source Sans Pro"/>
            </a:endParaRPr>
          </a:p>
        </p:txBody>
      </p:sp>
      <p:sp>
        <p:nvSpPr>
          <p:cNvPr id="265" name="Google Shape;265;p31"/>
          <p:cNvSpPr txBox="1"/>
          <p:nvPr>
            <p:ph idx="1" type="body"/>
          </p:nvPr>
        </p:nvSpPr>
        <p:spPr>
          <a:xfrm>
            <a:off x="4534525" y="1150875"/>
            <a:ext cx="4096200" cy="3257700"/>
          </a:xfrm>
          <a:prstGeom prst="rect">
            <a:avLst/>
          </a:prstGeom>
        </p:spPr>
        <p:txBody>
          <a:bodyPr anchorCtr="0" anchor="t" bIns="45700" lIns="91425" spcFirstLastPara="1" rIns="91425" wrap="square" tIns="45700">
            <a:normAutofit lnSpcReduction="20000"/>
          </a:bodyPr>
          <a:lstStyle/>
          <a:p>
            <a:pPr indent="-355600" lvl="0" marL="457200" rtl="0" algn="l">
              <a:lnSpc>
                <a:spcPct val="150000"/>
              </a:lnSpc>
              <a:spcBef>
                <a:spcPts val="1400"/>
              </a:spcBef>
              <a:spcAft>
                <a:spcPts val="0"/>
              </a:spcAft>
              <a:buSzPts val="2000"/>
              <a:buFont typeface="Lexend"/>
              <a:buChar char="●"/>
            </a:pPr>
            <a:r>
              <a:rPr lang="en" sz="2000">
                <a:latin typeface="Lexend"/>
                <a:ea typeface="Lexend"/>
                <a:cs typeface="Lexend"/>
                <a:sym typeface="Lexend"/>
              </a:rPr>
              <a:t>Prevalence of Logical Fallacies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Limited Critical Thinking Skills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Misinformation Vulnerabilities</a:t>
            </a:r>
            <a:endParaRPr sz="2000">
              <a:latin typeface="Lexend"/>
              <a:ea typeface="Lexend"/>
              <a:cs typeface="Lexend"/>
              <a:sym typeface="Lexend"/>
            </a:endParaRPr>
          </a:p>
          <a:p>
            <a:pPr indent="-355600" lvl="0" marL="457200" rtl="0" algn="l">
              <a:lnSpc>
                <a:spcPct val="150000"/>
              </a:lnSpc>
              <a:spcBef>
                <a:spcPts val="0"/>
              </a:spcBef>
              <a:spcAft>
                <a:spcPts val="0"/>
              </a:spcAft>
              <a:buSzPts val="2000"/>
              <a:buFont typeface="Lexend"/>
              <a:buChar char="●"/>
            </a:pPr>
            <a:r>
              <a:rPr lang="en" sz="2000">
                <a:latin typeface="Lexend"/>
                <a:ea typeface="Lexend"/>
                <a:cs typeface="Lexend"/>
                <a:sym typeface="Lexend"/>
              </a:rPr>
              <a:t>Neglecting Contextual Research</a:t>
            </a:r>
            <a:endParaRPr sz="2000">
              <a:latin typeface="Lexend"/>
              <a:ea typeface="Lexend"/>
              <a:cs typeface="Lexend"/>
              <a:sym typeface="Lexend"/>
            </a:endParaRPr>
          </a:p>
        </p:txBody>
      </p:sp>
      <p:sp>
        <p:nvSpPr>
          <p:cNvPr id="266" name="Google Shape;266;p3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267" name="Google Shape;267;p31"/>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268" name="Google Shape;268;p3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269" name="Google Shape;269;p31"/>
          <p:cNvPicPr preferRelativeResize="0"/>
          <p:nvPr/>
        </p:nvPicPr>
        <p:blipFill>
          <a:blip r:embed="rId3">
            <a:alphaModFix/>
          </a:blip>
          <a:stretch>
            <a:fillRect/>
          </a:stretch>
        </p:blipFill>
        <p:spPr>
          <a:xfrm>
            <a:off x="1097100" y="3507300"/>
            <a:ext cx="1020026" cy="1020026"/>
          </a:xfrm>
          <a:prstGeom prst="rect">
            <a:avLst/>
          </a:prstGeom>
          <a:noFill/>
          <a:ln>
            <a:noFill/>
          </a:ln>
        </p:spPr>
      </p:pic>
      <p:pic>
        <p:nvPicPr>
          <p:cNvPr id="270" name="Google Shape;270;p31"/>
          <p:cNvPicPr preferRelativeResize="0"/>
          <p:nvPr/>
        </p:nvPicPr>
        <p:blipFill>
          <a:blip r:embed="rId4">
            <a:alphaModFix/>
          </a:blip>
          <a:stretch>
            <a:fillRect/>
          </a:stretch>
        </p:blipFill>
        <p:spPr>
          <a:xfrm>
            <a:off x="2219975" y="2961425"/>
            <a:ext cx="1064925" cy="106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5" name="Shape 275"/>
        <p:cNvGrpSpPr/>
        <p:nvPr/>
      </p:nvGrpSpPr>
      <p:grpSpPr>
        <a:xfrm>
          <a:off x="0" y="0"/>
          <a:ext cx="0" cy="0"/>
          <a:chOff x="0" y="0"/>
          <a:chExt cx="0" cy="0"/>
        </a:xfrm>
      </p:grpSpPr>
      <p:sp>
        <p:nvSpPr>
          <p:cNvPr id="276" name="Google Shape;276;p32"/>
          <p:cNvSpPr txBox="1"/>
          <p:nvPr/>
        </p:nvSpPr>
        <p:spPr>
          <a:xfrm>
            <a:off x="290624" y="206975"/>
            <a:ext cx="6664500" cy="800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dk1"/>
              </a:buClr>
              <a:buSzPts val="7500"/>
              <a:buFont typeface="Aharoni"/>
              <a:buNone/>
            </a:pPr>
            <a:r>
              <a:rPr b="1" lang="en" sz="5000">
                <a:solidFill>
                  <a:schemeClr val="accent1"/>
                </a:solidFill>
                <a:latin typeface="Source Sans Pro"/>
                <a:ea typeface="Source Sans Pro"/>
                <a:cs typeface="Source Sans Pro"/>
                <a:sym typeface="Source Sans Pro"/>
              </a:rPr>
              <a:t>Current Process Flow</a:t>
            </a:r>
            <a:endParaRPr sz="5000">
              <a:solidFill>
                <a:schemeClr val="accent1"/>
              </a:solidFill>
              <a:latin typeface="Source Sans Pro"/>
              <a:ea typeface="Source Sans Pro"/>
              <a:cs typeface="Source Sans Pro"/>
              <a:sym typeface="Source Sans Pro"/>
            </a:endParaRPr>
          </a:p>
        </p:txBody>
      </p:sp>
      <p:sp>
        <p:nvSpPr>
          <p:cNvPr id="277" name="Google Shape;277;p3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Feasibility</a:t>
            </a:r>
            <a:endParaRPr sz="1100">
              <a:solidFill>
                <a:schemeClr val="accent1"/>
              </a:solidFill>
              <a:latin typeface="Source Sans Pro"/>
              <a:ea typeface="Source Sans Pro"/>
              <a:cs typeface="Source Sans Pro"/>
              <a:sym typeface="Source Sans Pro"/>
            </a:endParaRPr>
          </a:p>
        </p:txBody>
      </p:sp>
      <p:sp>
        <p:nvSpPr>
          <p:cNvPr id="278" name="Google Shape;278;p32"/>
          <p:cNvSpPr/>
          <p:nvPr/>
        </p:nvSpPr>
        <p:spPr>
          <a:xfrm>
            <a:off x="306900" y="1169325"/>
            <a:ext cx="1012800" cy="687900"/>
          </a:xfrm>
          <a:prstGeom prst="rect">
            <a:avLst/>
          </a:prstGeom>
          <a:solidFill>
            <a:schemeClr val="dk1"/>
          </a:solid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K-12 educator in need of resources to better teach about </a:t>
            </a:r>
            <a:r>
              <a:rPr lang="en" sz="800">
                <a:solidFill>
                  <a:schemeClr val="lt1"/>
                </a:solidFill>
                <a:latin typeface="Lexend SemiBold"/>
                <a:ea typeface="Lexend SemiBold"/>
                <a:cs typeface="Lexend SemiBold"/>
                <a:sym typeface="Lexend SemiBold"/>
              </a:rPr>
              <a:t>logical</a:t>
            </a:r>
            <a:r>
              <a:rPr lang="en" sz="800">
                <a:solidFill>
                  <a:schemeClr val="lt1"/>
                </a:solidFill>
                <a:latin typeface="Lexend SemiBold"/>
                <a:ea typeface="Lexend SemiBold"/>
                <a:cs typeface="Lexend SemiBold"/>
                <a:sym typeface="Lexend SemiBold"/>
              </a:rPr>
              <a:t> fallacies</a:t>
            </a:r>
            <a:endParaRPr sz="800">
              <a:solidFill>
                <a:schemeClr val="lt1"/>
              </a:solidFill>
              <a:latin typeface="Lexend SemiBold"/>
              <a:ea typeface="Lexend SemiBold"/>
              <a:cs typeface="Lexend SemiBold"/>
              <a:sym typeface="Lexend SemiBold"/>
            </a:endParaRPr>
          </a:p>
        </p:txBody>
      </p:sp>
      <p:sp>
        <p:nvSpPr>
          <p:cNvPr id="279" name="Google Shape;279;p32"/>
          <p:cNvSpPr/>
          <p:nvPr/>
        </p:nvSpPr>
        <p:spPr>
          <a:xfrm>
            <a:off x="375575" y="4291175"/>
            <a:ext cx="210600" cy="14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280" name="Google Shape;280;p32"/>
          <p:cNvSpPr/>
          <p:nvPr/>
        </p:nvSpPr>
        <p:spPr>
          <a:xfrm>
            <a:off x="326251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281" name="Google Shape;281;p32"/>
          <p:cNvSpPr/>
          <p:nvPr/>
        </p:nvSpPr>
        <p:spPr>
          <a:xfrm>
            <a:off x="1391038" y="1412625"/>
            <a:ext cx="718800" cy="1314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Lexend SemiBold"/>
              <a:ea typeface="Lexend SemiBold"/>
              <a:cs typeface="Lexend SemiBold"/>
              <a:sym typeface="Lexend SemiBold"/>
            </a:endParaRPr>
          </a:p>
        </p:txBody>
      </p:sp>
      <p:sp>
        <p:nvSpPr>
          <p:cNvPr id="282" name="Google Shape;282;p32"/>
          <p:cNvSpPr/>
          <p:nvPr/>
        </p:nvSpPr>
        <p:spPr>
          <a:xfrm>
            <a:off x="216566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Does existing curriculum provide resources?</a:t>
            </a:r>
            <a:endParaRPr sz="700">
              <a:solidFill>
                <a:schemeClr val="lt1"/>
              </a:solidFill>
              <a:latin typeface="Lexend SemiBold"/>
              <a:ea typeface="Lexend SemiBold"/>
              <a:cs typeface="Lexend SemiBold"/>
              <a:sym typeface="Lexend SemiBold"/>
            </a:endParaRPr>
          </a:p>
        </p:txBody>
      </p:sp>
      <p:sp>
        <p:nvSpPr>
          <p:cNvPr id="283" name="Google Shape;283;p32"/>
          <p:cNvSpPr/>
          <p:nvPr/>
        </p:nvSpPr>
        <p:spPr>
          <a:xfrm>
            <a:off x="589496" y="2538703"/>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0">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Teacher has time/tools to create/find their own resources?</a:t>
            </a:r>
            <a:endParaRPr sz="700">
              <a:solidFill>
                <a:schemeClr val="lt1"/>
              </a:solidFill>
              <a:latin typeface="Lexend SemiBold"/>
              <a:ea typeface="Lexend SemiBold"/>
              <a:cs typeface="Lexend SemiBold"/>
              <a:sym typeface="Lexend SemiBold"/>
            </a:endParaRPr>
          </a:p>
        </p:txBody>
      </p:sp>
      <p:sp>
        <p:nvSpPr>
          <p:cNvPr id="284" name="Google Shape;284;p32"/>
          <p:cNvSpPr/>
          <p:nvPr/>
        </p:nvSpPr>
        <p:spPr>
          <a:xfrm>
            <a:off x="373879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resources </a:t>
            </a:r>
            <a:r>
              <a:rPr lang="en" sz="700">
                <a:solidFill>
                  <a:schemeClr val="lt1"/>
                </a:solidFill>
                <a:latin typeface="Lexend SemiBold"/>
                <a:ea typeface="Lexend SemiBold"/>
                <a:cs typeface="Lexend SemiBold"/>
                <a:sym typeface="Lexend SemiBold"/>
              </a:rPr>
              <a:t>reusable</a:t>
            </a:r>
            <a:r>
              <a:rPr lang="en" sz="700">
                <a:solidFill>
                  <a:schemeClr val="lt1"/>
                </a:solidFill>
                <a:latin typeface="Lexend SemiBold"/>
                <a:ea typeface="Lexend SemiBold"/>
                <a:cs typeface="Lexend SemiBold"/>
                <a:sym typeface="Lexend SemiBold"/>
              </a:rPr>
              <a:t> over the course of year?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285" name="Google Shape;285;p32"/>
          <p:cNvSpPr/>
          <p:nvPr/>
        </p:nvSpPr>
        <p:spPr>
          <a:xfrm>
            <a:off x="483564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286" name="Google Shape;286;p32"/>
          <p:cNvSpPr/>
          <p:nvPr/>
        </p:nvSpPr>
        <p:spPr>
          <a:xfrm rot="5400000">
            <a:off x="3932450" y="2274209"/>
            <a:ext cx="653400" cy="1785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287" name="Google Shape;287;p32"/>
          <p:cNvSpPr/>
          <p:nvPr/>
        </p:nvSpPr>
        <p:spPr>
          <a:xfrm>
            <a:off x="1674264" y="2942505"/>
            <a:ext cx="4602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600">
              <a:solidFill>
                <a:schemeClr val="lt1"/>
              </a:solidFill>
              <a:latin typeface="Lexend SemiBold"/>
              <a:ea typeface="Lexend SemiBold"/>
              <a:cs typeface="Lexend SemiBold"/>
              <a:sym typeface="Lexend SemiBold"/>
            </a:endParaRPr>
          </a:p>
        </p:txBody>
      </p:sp>
      <p:sp>
        <p:nvSpPr>
          <p:cNvPr id="288" name="Google Shape;288;p32"/>
          <p:cNvSpPr/>
          <p:nvPr/>
        </p:nvSpPr>
        <p:spPr>
          <a:xfrm flipH="1" rot="5392169">
            <a:off x="844799" y="2113525"/>
            <a:ext cx="526801" cy="1689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289" name="Google Shape;289;p32"/>
          <p:cNvSpPr/>
          <p:nvPr/>
        </p:nvSpPr>
        <p:spPr>
          <a:xfrm>
            <a:off x="5311924"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there similar resources to support each grade level</a:t>
            </a:r>
            <a:r>
              <a:rPr lang="en" sz="700">
                <a:solidFill>
                  <a:schemeClr val="lt1"/>
                </a:solidFill>
                <a:latin typeface="Lexend SemiBold"/>
                <a:ea typeface="Lexend SemiBold"/>
                <a:cs typeface="Lexend SemiBold"/>
                <a:sym typeface="Lexend SemiBold"/>
              </a:rPr>
              <a:t>?</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290" name="Google Shape;290;p32"/>
          <p:cNvSpPr/>
          <p:nvPr/>
        </p:nvSpPr>
        <p:spPr>
          <a:xfrm>
            <a:off x="2178544" y="2750499"/>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Teacher Prepares resource for class</a:t>
            </a:r>
            <a:endParaRPr sz="700">
              <a:solidFill>
                <a:schemeClr val="lt1"/>
              </a:solidFill>
              <a:latin typeface="Lexend SemiBold"/>
              <a:ea typeface="Lexend SemiBold"/>
              <a:cs typeface="Lexend SemiBold"/>
              <a:sym typeface="Lexend SemiBold"/>
            </a:endParaRPr>
          </a:p>
        </p:txBody>
      </p:sp>
      <p:sp>
        <p:nvSpPr>
          <p:cNvPr id="291" name="Google Shape;291;p32"/>
          <p:cNvSpPr/>
          <p:nvPr/>
        </p:nvSpPr>
        <p:spPr>
          <a:xfrm>
            <a:off x="343950" y="1934575"/>
            <a:ext cx="170100" cy="1833300"/>
          </a:xfrm>
          <a:prstGeom prst="upArrow">
            <a:avLst>
              <a:gd fmla="val 50000" name="adj1"/>
              <a:gd fmla="val 50000" name="adj2"/>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292" name="Google Shape;292;p32"/>
          <p:cNvSpPr/>
          <p:nvPr/>
        </p:nvSpPr>
        <p:spPr>
          <a:xfrm>
            <a:off x="429525" y="3683075"/>
            <a:ext cx="2555400" cy="85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293" name="Google Shape;293;p32"/>
          <p:cNvSpPr/>
          <p:nvPr/>
        </p:nvSpPr>
        <p:spPr>
          <a:xfrm rot="-3027617">
            <a:off x="2897687" y="2126169"/>
            <a:ext cx="1241728" cy="177962"/>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294" name="Google Shape;294;p32"/>
          <p:cNvSpPr/>
          <p:nvPr/>
        </p:nvSpPr>
        <p:spPr>
          <a:xfrm rot="5398124">
            <a:off x="5557481" y="2202119"/>
            <a:ext cx="5496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295" name="Google Shape;295;p32"/>
          <p:cNvSpPr/>
          <p:nvPr/>
        </p:nvSpPr>
        <p:spPr>
          <a:xfrm>
            <a:off x="375575" y="4481625"/>
            <a:ext cx="210600" cy="141300"/>
          </a:xfrm>
          <a:prstGeom prst="rect">
            <a:avLst/>
          </a:prstGeom>
          <a:solidFill>
            <a:srgbClr val="F5C841"/>
          </a:solidFill>
          <a:ln cap="flat" cmpd="sng" w="9525">
            <a:solidFill>
              <a:srgbClr val="F5C8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296" name="Google Shape;296;p32"/>
          <p:cNvSpPr txBox="1"/>
          <p:nvPr/>
        </p:nvSpPr>
        <p:spPr>
          <a:xfrm>
            <a:off x="521950" y="4215575"/>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Initial State</a:t>
            </a:r>
            <a:endParaRPr sz="700">
              <a:solidFill>
                <a:srgbClr val="999999"/>
              </a:solidFill>
              <a:latin typeface="Lexend Medium"/>
              <a:ea typeface="Lexend Medium"/>
              <a:cs typeface="Lexend Medium"/>
              <a:sym typeface="Lexend Medium"/>
            </a:endParaRPr>
          </a:p>
        </p:txBody>
      </p:sp>
      <p:sp>
        <p:nvSpPr>
          <p:cNvPr id="297" name="Google Shape;297;p32"/>
          <p:cNvSpPr txBox="1"/>
          <p:nvPr/>
        </p:nvSpPr>
        <p:spPr>
          <a:xfrm>
            <a:off x="521950" y="4409750"/>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Final State</a:t>
            </a:r>
            <a:endParaRPr sz="700">
              <a:solidFill>
                <a:srgbClr val="999999"/>
              </a:solidFill>
              <a:latin typeface="Lexend Medium"/>
              <a:ea typeface="Lexend Medium"/>
              <a:cs typeface="Lexend Medium"/>
              <a:sym typeface="Lexend Medium"/>
            </a:endParaRPr>
          </a:p>
        </p:txBody>
      </p:sp>
      <p:sp>
        <p:nvSpPr>
          <p:cNvPr id="298" name="Google Shape;298;p32"/>
          <p:cNvSpPr/>
          <p:nvPr/>
        </p:nvSpPr>
        <p:spPr>
          <a:xfrm rot="-1497582">
            <a:off x="2928073" y="3502407"/>
            <a:ext cx="871604" cy="85889"/>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299" name="Google Shape;299;p32"/>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200">
              <a:solidFill>
                <a:schemeClr val="lt1"/>
              </a:solidFill>
              <a:latin typeface="Lexend SemiBold"/>
              <a:ea typeface="Lexend SemiBold"/>
              <a:cs typeface="Lexend SemiBold"/>
              <a:sym typeface="Lexend SemiBold"/>
            </a:endParaRPr>
          </a:p>
        </p:txBody>
      </p:sp>
      <p:sp>
        <p:nvSpPr>
          <p:cNvPr id="300" name="Google Shape;300;p32"/>
          <p:cNvSpPr txBox="1"/>
          <p:nvPr/>
        </p:nvSpPr>
        <p:spPr>
          <a:xfrm>
            <a:off x="0" y="48341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301" name="Google Shape;301;p32"/>
          <p:cNvSpPr/>
          <p:nvPr/>
        </p:nvSpPr>
        <p:spPr>
          <a:xfrm rot="-2704766">
            <a:off x="4560623" y="2179779"/>
            <a:ext cx="1224003" cy="178191"/>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02" name="Google Shape;302;p32"/>
          <p:cNvSpPr/>
          <p:nvPr/>
        </p:nvSpPr>
        <p:spPr>
          <a:xfrm rot="-2701297">
            <a:off x="4592113" y="3581016"/>
            <a:ext cx="1124724" cy="177767"/>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03" name="Google Shape;303;p32"/>
          <p:cNvSpPr/>
          <p:nvPr/>
        </p:nvSpPr>
        <p:spPr>
          <a:xfrm>
            <a:off x="5357666" y="2597662"/>
            <a:ext cx="949200" cy="8775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they </a:t>
            </a:r>
            <a:endParaRPr sz="700">
              <a:solidFill>
                <a:schemeClr val="lt1"/>
              </a:solidFill>
              <a:latin typeface="Lexend SemiBold"/>
              <a:ea typeface="Lexend SemiBold"/>
              <a:cs typeface="Lexend SemiBold"/>
              <a:sym typeface="Lexend SemiBold"/>
            </a:endParaRPr>
          </a:p>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readily accessible?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04" name="Google Shape;304;p32"/>
          <p:cNvSpPr/>
          <p:nvPr/>
        </p:nvSpPr>
        <p:spPr>
          <a:xfrm>
            <a:off x="5131975" y="4051099"/>
            <a:ext cx="1012800" cy="661800"/>
          </a:xfrm>
          <a:prstGeom prst="rect">
            <a:avLst/>
          </a:prstGeom>
          <a:solidFill>
            <a:srgbClr val="F5C841"/>
          </a:solidFill>
          <a:ln cap="flat" cmpd="sng" w="38100">
            <a:solidFill>
              <a:srgbClr val="F5C84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Students can effectively apply fallacy identification skills</a:t>
            </a:r>
            <a:endParaRPr sz="800">
              <a:solidFill>
                <a:schemeClr val="lt1"/>
              </a:solidFill>
              <a:latin typeface="Lexend SemiBold"/>
              <a:ea typeface="Lexend SemiBold"/>
              <a:cs typeface="Lexend SemiBold"/>
              <a:sym typeface="Lexend SemiBold"/>
            </a:endParaRPr>
          </a:p>
        </p:txBody>
      </p:sp>
      <p:sp>
        <p:nvSpPr>
          <p:cNvPr id="305" name="Google Shape;305;p32"/>
          <p:cNvSpPr/>
          <p:nvPr/>
        </p:nvSpPr>
        <p:spPr>
          <a:xfrm rot="5400000">
            <a:off x="5603675" y="3674013"/>
            <a:ext cx="4572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06" name="Google Shape;306;p32"/>
          <p:cNvSpPr/>
          <p:nvPr/>
        </p:nvSpPr>
        <p:spPr>
          <a:xfrm>
            <a:off x="3810057" y="2750861"/>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Students forget material/ Don’t develop skills</a:t>
            </a:r>
            <a:endParaRPr sz="700">
              <a:solidFill>
                <a:schemeClr val="lt1"/>
              </a:solidFill>
              <a:latin typeface="Lexend SemiBold"/>
              <a:ea typeface="Lexend SemiBold"/>
              <a:cs typeface="Lexend SemiBold"/>
              <a:sym typeface="Lexend SemiBold"/>
            </a:endParaRPr>
          </a:p>
        </p:txBody>
      </p:sp>
      <p:sp>
        <p:nvSpPr>
          <p:cNvPr id="307" name="Google Shape;307;p32"/>
          <p:cNvSpPr/>
          <p:nvPr/>
        </p:nvSpPr>
        <p:spPr>
          <a:xfrm>
            <a:off x="3792350" y="4098663"/>
            <a:ext cx="933600" cy="5931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Resources won’t get used enough </a:t>
            </a:r>
            <a:endParaRPr sz="700">
              <a:solidFill>
                <a:schemeClr val="lt1"/>
              </a:solidFill>
              <a:latin typeface="Lexend SemiBold"/>
              <a:ea typeface="Lexend SemiBold"/>
              <a:cs typeface="Lexend SemiBold"/>
              <a:sym typeface="Lexend SemiBold"/>
            </a:endParaRPr>
          </a:p>
        </p:txBody>
      </p:sp>
      <p:sp>
        <p:nvSpPr>
          <p:cNvPr id="308" name="Google Shape;308;p32"/>
          <p:cNvSpPr/>
          <p:nvPr/>
        </p:nvSpPr>
        <p:spPr>
          <a:xfrm rot="-2701583">
            <a:off x="1205879" y="2186631"/>
            <a:ext cx="1382040" cy="158250"/>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09" name="Google Shape;309;p32"/>
          <p:cNvSpPr/>
          <p:nvPr/>
        </p:nvSpPr>
        <p:spPr>
          <a:xfrm flipH="1" rot="5391919">
            <a:off x="3937949" y="3618675"/>
            <a:ext cx="638102" cy="1701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13" name="Shape 313"/>
        <p:cNvGrpSpPr/>
        <p:nvPr/>
      </p:nvGrpSpPr>
      <p:grpSpPr>
        <a:xfrm>
          <a:off x="0" y="0"/>
          <a:ext cx="0" cy="0"/>
          <a:chOff x="0" y="0"/>
          <a:chExt cx="0" cy="0"/>
        </a:xfrm>
      </p:grpSpPr>
      <p:sp>
        <p:nvSpPr>
          <p:cNvPr id="314" name="Google Shape;314;p33"/>
          <p:cNvSpPr txBox="1"/>
          <p:nvPr>
            <p:ph idx="1" type="body"/>
          </p:nvPr>
        </p:nvSpPr>
        <p:spPr>
          <a:xfrm>
            <a:off x="4717550" y="648725"/>
            <a:ext cx="3932400" cy="2391000"/>
          </a:xfrm>
          <a:prstGeom prst="rect">
            <a:avLst/>
          </a:prstGeom>
        </p:spPr>
        <p:txBody>
          <a:bodyPr anchorCtr="0" anchor="t" bIns="45700" lIns="91425" spcFirstLastPara="1" rIns="91425" wrap="square" tIns="45700">
            <a:noAutofit/>
          </a:bodyPr>
          <a:lstStyle/>
          <a:p>
            <a:pPr indent="0" lvl="0" marL="0" rtl="0" algn="l">
              <a:lnSpc>
                <a:spcPct val="150000"/>
              </a:lnSpc>
              <a:spcBef>
                <a:spcPts val="1400"/>
              </a:spcBef>
              <a:spcAft>
                <a:spcPts val="0"/>
              </a:spcAft>
              <a:buSzPts val="1018"/>
              <a:buNone/>
            </a:pPr>
            <a:r>
              <a:rPr lang="en" sz="1672">
                <a:latin typeface="Lexend"/>
                <a:ea typeface="Lexend"/>
                <a:cs typeface="Lexend"/>
                <a:sym typeface="Lexend"/>
              </a:rPr>
              <a:t>ReasonED is a game-based learning website that improves the ability of users</a:t>
            </a:r>
            <a:r>
              <a:rPr lang="en" sz="1672">
                <a:latin typeface="Lexend"/>
                <a:ea typeface="Lexend"/>
                <a:cs typeface="Lexend"/>
                <a:sym typeface="Lexend"/>
              </a:rPr>
              <a:t> to identify logical fallacies through simple, age-appropriate games. This website will provide educators with a tool to cultivate their student’s critical reasoning skills over the long-term and beyond the scope of a single subject. </a:t>
            </a:r>
            <a:endParaRPr sz="1672">
              <a:latin typeface="Lexend"/>
              <a:ea typeface="Lexend"/>
              <a:cs typeface="Lexend"/>
              <a:sym typeface="Lexend"/>
            </a:endParaRPr>
          </a:p>
        </p:txBody>
      </p:sp>
      <p:sp>
        <p:nvSpPr>
          <p:cNvPr id="315" name="Google Shape;315;p3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316" name="Google Shape;316;p33"/>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317" name="Google Shape;317;p3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318" name="Google Shape;318;p33"/>
          <p:cNvSpPr txBox="1"/>
          <p:nvPr/>
        </p:nvSpPr>
        <p:spPr>
          <a:xfrm>
            <a:off x="152325" y="819775"/>
            <a:ext cx="3135300" cy="8520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lang="en" sz="5100">
                <a:solidFill>
                  <a:schemeClr val="accent1"/>
                </a:solidFill>
                <a:latin typeface="Source Sans Pro"/>
                <a:ea typeface="Source Sans Pro"/>
                <a:cs typeface="Source Sans Pro"/>
                <a:sym typeface="Source Sans Pro"/>
              </a:rPr>
              <a:t>Re   sonED</a:t>
            </a:r>
            <a:endParaRPr sz="1500"/>
          </a:p>
        </p:txBody>
      </p:sp>
      <p:pic>
        <p:nvPicPr>
          <p:cNvPr id="319" name="Google Shape;319;p33"/>
          <p:cNvPicPr preferRelativeResize="0"/>
          <p:nvPr/>
        </p:nvPicPr>
        <p:blipFill rotWithShape="1">
          <a:blip r:embed="rId3">
            <a:alphaModFix/>
          </a:blip>
          <a:srcRect b="32820" l="36033" r="41827" t="39202"/>
          <a:stretch/>
        </p:blipFill>
        <p:spPr>
          <a:xfrm>
            <a:off x="513300" y="727975"/>
            <a:ext cx="1201701" cy="113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23" name="Shape 323"/>
        <p:cNvGrpSpPr/>
        <p:nvPr/>
      </p:nvGrpSpPr>
      <p:grpSpPr>
        <a:xfrm>
          <a:off x="0" y="0"/>
          <a:ext cx="0" cy="0"/>
          <a:chOff x="0" y="0"/>
          <a:chExt cx="0" cy="0"/>
        </a:xfrm>
      </p:grpSpPr>
      <p:sp>
        <p:nvSpPr>
          <p:cNvPr id="324" name="Google Shape;324;p34"/>
          <p:cNvSpPr txBox="1"/>
          <p:nvPr>
            <p:ph type="title"/>
          </p:nvPr>
        </p:nvSpPr>
        <p:spPr>
          <a:xfrm>
            <a:off x="-209825" y="868050"/>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Features</a:t>
            </a:r>
            <a:endParaRPr sz="3200">
              <a:solidFill>
                <a:schemeClr val="accent1"/>
              </a:solidFill>
            </a:endParaRPr>
          </a:p>
        </p:txBody>
      </p:sp>
      <p:sp>
        <p:nvSpPr>
          <p:cNvPr id="325" name="Google Shape;325;p34"/>
          <p:cNvSpPr txBox="1"/>
          <p:nvPr>
            <p:ph idx="1" type="body"/>
          </p:nvPr>
        </p:nvSpPr>
        <p:spPr>
          <a:xfrm>
            <a:off x="4655350" y="650000"/>
            <a:ext cx="4041000" cy="4348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en" sz="1800">
                <a:latin typeface="Lexend"/>
                <a:ea typeface="Lexend"/>
                <a:cs typeface="Lexend"/>
                <a:sym typeface="Lexend"/>
              </a:rPr>
              <a:t>ReasonED WILL contain:</a:t>
            </a:r>
            <a:endParaRPr sz="1800">
              <a:latin typeface="Lexend"/>
              <a:ea typeface="Lexend"/>
              <a:cs typeface="Lexend"/>
              <a:sym typeface="Lexend"/>
            </a:endParaRPr>
          </a:p>
          <a:p>
            <a:pPr indent="-323850" lvl="0" marL="457200" rtl="0" algn="l">
              <a:lnSpc>
                <a:spcPct val="115000"/>
              </a:lnSpc>
              <a:spcBef>
                <a:spcPts val="1400"/>
              </a:spcBef>
              <a:spcAft>
                <a:spcPts val="0"/>
              </a:spcAft>
              <a:buSzPts val="1500"/>
              <a:buFont typeface="Lexend"/>
              <a:buChar char="•"/>
            </a:pPr>
            <a:r>
              <a:rPr lang="en">
                <a:latin typeface="Lexend"/>
                <a:ea typeface="Lexend"/>
                <a:cs typeface="Lexend"/>
                <a:sym typeface="Lexend"/>
              </a:rPr>
              <a:t>Simple, school-friendly 2D games to be played directly on the site </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Wide range of</a:t>
            </a:r>
            <a:r>
              <a:rPr lang="en">
                <a:latin typeface="Lexend"/>
                <a:ea typeface="Lexend"/>
                <a:cs typeface="Lexend"/>
                <a:sym typeface="Lexend"/>
              </a:rPr>
              <a:t> game difficulties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Instructions for each game </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Introductory readings for each age group </a:t>
            </a:r>
            <a:endParaRPr>
              <a:latin typeface="Lexend"/>
              <a:ea typeface="Lexend"/>
              <a:cs typeface="Lexend"/>
              <a:sym typeface="Lexend"/>
            </a:endParaRPr>
          </a:p>
          <a:p>
            <a:pPr indent="0" lvl="0" marL="0" rtl="0" algn="l">
              <a:spcBef>
                <a:spcPts val="1400"/>
              </a:spcBef>
              <a:spcAft>
                <a:spcPts val="0"/>
              </a:spcAft>
              <a:buNone/>
            </a:pPr>
            <a:r>
              <a:rPr lang="en" sz="1800">
                <a:latin typeface="Lexend"/>
                <a:ea typeface="Lexend"/>
                <a:cs typeface="Lexend"/>
                <a:sym typeface="Lexend"/>
              </a:rPr>
              <a:t>ReasonED will NOT contain:</a:t>
            </a:r>
            <a:endParaRPr sz="1800">
              <a:latin typeface="Lexend"/>
              <a:ea typeface="Lexend"/>
              <a:cs typeface="Lexend"/>
              <a:sym typeface="Lexend"/>
            </a:endParaRPr>
          </a:p>
          <a:p>
            <a:pPr indent="-323850" lvl="0" marL="457200" rtl="0" algn="l">
              <a:lnSpc>
                <a:spcPct val="115000"/>
              </a:lnSpc>
              <a:spcBef>
                <a:spcPts val="1400"/>
              </a:spcBef>
              <a:spcAft>
                <a:spcPts val="0"/>
              </a:spcAft>
              <a:buSzPts val="1500"/>
              <a:buFont typeface="Lexend"/>
              <a:buChar char="•"/>
            </a:pPr>
            <a:r>
              <a:rPr lang="en">
                <a:latin typeface="Lexend"/>
                <a:ea typeface="Lexend"/>
                <a:cs typeface="Lexend"/>
                <a:sym typeface="Lexend"/>
              </a:rPr>
              <a:t>RAM and CPU-intensive elements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Lesson plans (unless provided by educators)</a:t>
            </a:r>
            <a:endParaRPr>
              <a:latin typeface="Lexend"/>
              <a:ea typeface="Lexend"/>
              <a:cs typeface="Lexend"/>
              <a:sym typeface="Lexend"/>
            </a:endParaRPr>
          </a:p>
          <a:p>
            <a:pPr indent="-323850" lvl="0" marL="457200" rtl="0" algn="l">
              <a:lnSpc>
                <a:spcPct val="115000"/>
              </a:lnSpc>
              <a:spcBef>
                <a:spcPts val="0"/>
              </a:spcBef>
              <a:spcAft>
                <a:spcPts val="0"/>
              </a:spcAft>
              <a:buSzPts val="1500"/>
              <a:buFont typeface="Lexend"/>
              <a:buChar char="•"/>
            </a:pPr>
            <a:r>
              <a:rPr lang="en">
                <a:latin typeface="Lexend"/>
                <a:ea typeface="Lexend"/>
                <a:cs typeface="Lexend"/>
                <a:sym typeface="Lexend"/>
              </a:rPr>
              <a:t>In-game references to specific people or political events</a:t>
            </a:r>
            <a:endParaRPr>
              <a:latin typeface="Lexend"/>
              <a:ea typeface="Lexend"/>
              <a:cs typeface="Lexend"/>
              <a:sym typeface="Lexend"/>
            </a:endParaRPr>
          </a:p>
        </p:txBody>
      </p:sp>
      <p:sp>
        <p:nvSpPr>
          <p:cNvPr id="326" name="Google Shape;326;p3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327" name="Google Shape;327;p34"/>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328" name="Google Shape;328;p3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332" name="Shape 332"/>
        <p:cNvGrpSpPr/>
        <p:nvPr/>
      </p:nvGrpSpPr>
      <p:grpSpPr>
        <a:xfrm>
          <a:off x="0" y="0"/>
          <a:ext cx="0" cy="0"/>
          <a:chOff x="0" y="0"/>
          <a:chExt cx="0" cy="0"/>
        </a:xfrm>
      </p:grpSpPr>
      <p:sp>
        <p:nvSpPr>
          <p:cNvPr id="333" name="Google Shape;333;p35"/>
          <p:cNvSpPr txBox="1"/>
          <p:nvPr>
            <p:ph type="title"/>
          </p:nvPr>
        </p:nvSpPr>
        <p:spPr>
          <a:xfrm>
            <a:off x="235743" y="566775"/>
            <a:ext cx="2915400" cy="1600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4400">
                <a:latin typeface="Source Sans Pro"/>
                <a:ea typeface="Source Sans Pro"/>
                <a:cs typeface="Source Sans Pro"/>
                <a:sym typeface="Source Sans Pro"/>
              </a:rPr>
              <a:t>Customers &amp; End Users</a:t>
            </a:r>
            <a:endParaRPr sz="3300"/>
          </a:p>
        </p:txBody>
      </p:sp>
      <p:sp>
        <p:nvSpPr>
          <p:cNvPr id="334" name="Google Shape;334;p35"/>
          <p:cNvSpPr txBox="1"/>
          <p:nvPr>
            <p:ph idx="1" type="body"/>
          </p:nvPr>
        </p:nvSpPr>
        <p:spPr>
          <a:xfrm>
            <a:off x="4771975" y="661500"/>
            <a:ext cx="4058700" cy="38205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en" sz="1900">
                <a:latin typeface="Lexend"/>
                <a:ea typeface="Lexend"/>
                <a:cs typeface="Lexend"/>
                <a:sym typeface="Lexend"/>
              </a:rPr>
              <a:t>Customers:</a:t>
            </a:r>
            <a:endParaRPr sz="1900">
              <a:latin typeface="Lexend"/>
              <a:ea typeface="Lexend"/>
              <a:cs typeface="Lexend"/>
              <a:sym typeface="Lexend"/>
            </a:endParaRPr>
          </a:p>
          <a:p>
            <a:pPr indent="-349250" lvl="0" marL="457200" rtl="0" algn="l">
              <a:spcBef>
                <a:spcPts val="1400"/>
              </a:spcBef>
              <a:spcAft>
                <a:spcPts val="0"/>
              </a:spcAft>
              <a:buSzPts val="1900"/>
              <a:buFont typeface="Lexend"/>
              <a:buChar char="•"/>
            </a:pPr>
            <a:r>
              <a:rPr lang="en" sz="1900">
                <a:latin typeface="Lexend"/>
                <a:ea typeface="Lexend"/>
                <a:cs typeface="Lexend"/>
                <a:sym typeface="Lexend"/>
              </a:rPr>
              <a:t>K-12 schools </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Colleges</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Universities </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Educational publishers </a:t>
            </a:r>
            <a:endParaRPr sz="1900">
              <a:latin typeface="Lexend"/>
              <a:ea typeface="Lexend"/>
              <a:cs typeface="Lexend"/>
              <a:sym typeface="Lexend"/>
            </a:endParaRPr>
          </a:p>
          <a:p>
            <a:pPr indent="0" lvl="0" marL="0" rtl="0" algn="l">
              <a:spcBef>
                <a:spcPts val="1400"/>
              </a:spcBef>
              <a:spcAft>
                <a:spcPts val="0"/>
              </a:spcAft>
              <a:buNone/>
            </a:pPr>
            <a:r>
              <a:rPr lang="en" sz="1900">
                <a:latin typeface="Lexend"/>
                <a:ea typeface="Lexend"/>
                <a:cs typeface="Lexend"/>
                <a:sym typeface="Lexend"/>
              </a:rPr>
              <a:t>End Users:</a:t>
            </a:r>
            <a:endParaRPr sz="1900">
              <a:latin typeface="Lexend"/>
              <a:ea typeface="Lexend"/>
              <a:cs typeface="Lexend"/>
              <a:sym typeface="Lexend"/>
            </a:endParaRPr>
          </a:p>
          <a:p>
            <a:pPr indent="-349250" lvl="0" marL="457200" rtl="0" algn="l">
              <a:spcBef>
                <a:spcPts val="1400"/>
              </a:spcBef>
              <a:spcAft>
                <a:spcPts val="0"/>
              </a:spcAft>
              <a:buSzPts val="1900"/>
              <a:buFont typeface="Lexend"/>
              <a:buChar char="●"/>
            </a:pPr>
            <a:r>
              <a:rPr lang="en" sz="1900">
                <a:latin typeface="Lexend"/>
                <a:ea typeface="Lexend"/>
                <a:cs typeface="Lexend"/>
                <a:sym typeface="Lexend"/>
              </a:rPr>
              <a:t>K-12 Students </a:t>
            </a:r>
            <a:r>
              <a:rPr lang="en" sz="1900">
                <a:latin typeface="Lexend"/>
                <a:ea typeface="Lexend"/>
                <a:cs typeface="Lexend"/>
                <a:sym typeface="Lexend"/>
              </a:rPr>
              <a:t>(including homeschoolers)</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College Students</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Educators</a:t>
            </a:r>
            <a:endParaRPr sz="1900">
              <a:latin typeface="Lexend"/>
              <a:ea typeface="Lexend"/>
              <a:cs typeface="Lexend"/>
              <a:sym typeface="Lexend"/>
            </a:endParaRPr>
          </a:p>
          <a:p>
            <a:pPr indent="-349250" lvl="0" marL="457200" rtl="0" algn="l">
              <a:spcBef>
                <a:spcPts val="0"/>
              </a:spcBef>
              <a:spcAft>
                <a:spcPts val="0"/>
              </a:spcAft>
              <a:buSzPts val="1900"/>
              <a:buFont typeface="Lexend"/>
              <a:buChar char="●"/>
            </a:pPr>
            <a:r>
              <a:rPr lang="en" sz="1900">
                <a:latin typeface="Lexend"/>
                <a:ea typeface="Lexend"/>
                <a:cs typeface="Lexend"/>
                <a:sym typeface="Lexend"/>
              </a:rPr>
              <a:t>General Public</a:t>
            </a:r>
            <a:endParaRPr sz="1900">
              <a:latin typeface="Lexend"/>
              <a:ea typeface="Lexend"/>
              <a:cs typeface="Lexend"/>
              <a:sym typeface="Lexend"/>
            </a:endParaRPr>
          </a:p>
        </p:txBody>
      </p:sp>
      <p:sp>
        <p:nvSpPr>
          <p:cNvPr id="335" name="Google Shape;335;p3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pic>
        <p:nvPicPr>
          <p:cNvPr id="336" name="Google Shape;336;p35"/>
          <p:cNvPicPr preferRelativeResize="0"/>
          <p:nvPr/>
        </p:nvPicPr>
        <p:blipFill>
          <a:blip r:embed="rId3">
            <a:alphaModFix/>
          </a:blip>
          <a:stretch>
            <a:fillRect/>
          </a:stretch>
        </p:blipFill>
        <p:spPr>
          <a:xfrm>
            <a:off x="1755575" y="2987250"/>
            <a:ext cx="1499575" cy="1499575"/>
          </a:xfrm>
          <a:prstGeom prst="rect">
            <a:avLst/>
          </a:prstGeom>
          <a:noFill/>
          <a:ln>
            <a:noFill/>
          </a:ln>
        </p:spPr>
      </p:pic>
      <p:sp>
        <p:nvSpPr>
          <p:cNvPr id="337" name="Google Shape;337;p35"/>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100">
              <a:latin typeface="Source Sans Pro"/>
              <a:ea typeface="Source Sans Pro"/>
              <a:cs typeface="Source Sans Pro"/>
              <a:sym typeface="Source Sans Pro"/>
            </a:endParaRPr>
          </a:p>
        </p:txBody>
      </p:sp>
      <p:sp>
        <p:nvSpPr>
          <p:cNvPr id="338" name="Google Shape;338;p3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3" name="Shape 343"/>
        <p:cNvGrpSpPr/>
        <p:nvPr/>
      </p:nvGrpSpPr>
      <p:grpSpPr>
        <a:xfrm>
          <a:off x="0" y="0"/>
          <a:ext cx="0" cy="0"/>
          <a:chOff x="0" y="0"/>
          <a:chExt cx="0" cy="0"/>
        </a:xfrm>
      </p:grpSpPr>
      <p:sp>
        <p:nvSpPr>
          <p:cNvPr id="344" name="Google Shape;344;p36"/>
          <p:cNvSpPr txBox="1"/>
          <p:nvPr/>
        </p:nvSpPr>
        <p:spPr>
          <a:xfrm>
            <a:off x="290624" y="206975"/>
            <a:ext cx="6664500" cy="800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dk1"/>
              </a:buClr>
              <a:buSzPts val="7500"/>
              <a:buFont typeface="Aharoni"/>
              <a:buNone/>
            </a:pPr>
            <a:r>
              <a:rPr b="1" lang="en" sz="5000">
                <a:solidFill>
                  <a:schemeClr val="accent1"/>
                </a:solidFill>
                <a:latin typeface="Source Sans Pro"/>
                <a:ea typeface="Source Sans Pro"/>
                <a:cs typeface="Source Sans Pro"/>
                <a:sym typeface="Source Sans Pro"/>
              </a:rPr>
              <a:t>Solution</a:t>
            </a:r>
            <a:r>
              <a:rPr b="1" lang="en" sz="5000">
                <a:solidFill>
                  <a:schemeClr val="accent1"/>
                </a:solidFill>
                <a:latin typeface="Source Sans Pro"/>
                <a:ea typeface="Source Sans Pro"/>
                <a:cs typeface="Source Sans Pro"/>
                <a:sym typeface="Source Sans Pro"/>
              </a:rPr>
              <a:t> Process Flow</a:t>
            </a:r>
            <a:endParaRPr sz="5000">
              <a:solidFill>
                <a:schemeClr val="accent1"/>
              </a:solidFill>
              <a:latin typeface="Source Sans Pro"/>
              <a:ea typeface="Source Sans Pro"/>
              <a:cs typeface="Source Sans Pro"/>
              <a:sym typeface="Source Sans Pro"/>
            </a:endParaRPr>
          </a:p>
        </p:txBody>
      </p:sp>
      <p:sp>
        <p:nvSpPr>
          <p:cNvPr id="345" name="Google Shape;345;p3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a:t>
            </a:r>
            <a:r>
              <a:rPr lang="en" sz="1100">
                <a:solidFill>
                  <a:schemeClr val="accent1"/>
                </a:solidFill>
                <a:latin typeface="Source Sans Pro"/>
                <a:ea typeface="Source Sans Pro"/>
                <a:cs typeface="Source Sans Pro"/>
                <a:sym typeface="Source Sans Pro"/>
              </a:rPr>
              <a:t>| Feasibility</a:t>
            </a:r>
            <a:endParaRPr sz="1100">
              <a:solidFill>
                <a:schemeClr val="accent1"/>
              </a:solidFill>
              <a:latin typeface="Source Sans Pro"/>
              <a:ea typeface="Source Sans Pro"/>
              <a:cs typeface="Source Sans Pro"/>
              <a:sym typeface="Source Sans Pro"/>
            </a:endParaRPr>
          </a:p>
        </p:txBody>
      </p:sp>
      <p:sp>
        <p:nvSpPr>
          <p:cNvPr id="346" name="Google Shape;346;p36"/>
          <p:cNvSpPr/>
          <p:nvPr/>
        </p:nvSpPr>
        <p:spPr>
          <a:xfrm>
            <a:off x="306900" y="1169325"/>
            <a:ext cx="1012800" cy="687900"/>
          </a:xfrm>
          <a:prstGeom prst="rect">
            <a:avLst/>
          </a:prstGeom>
          <a:solidFill>
            <a:schemeClr val="dk1"/>
          </a:solidFill>
          <a:ln cap="flat" cmpd="sng" w="3810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K-12 educator in need of resources to better teach about logical fallacies</a:t>
            </a:r>
            <a:endParaRPr sz="800">
              <a:solidFill>
                <a:schemeClr val="lt1"/>
              </a:solidFill>
              <a:latin typeface="Lexend SemiBold"/>
              <a:ea typeface="Lexend SemiBold"/>
              <a:cs typeface="Lexend SemiBold"/>
              <a:sym typeface="Lexend SemiBold"/>
            </a:endParaRPr>
          </a:p>
        </p:txBody>
      </p:sp>
      <p:sp>
        <p:nvSpPr>
          <p:cNvPr id="347" name="Google Shape;347;p36"/>
          <p:cNvSpPr/>
          <p:nvPr/>
        </p:nvSpPr>
        <p:spPr>
          <a:xfrm>
            <a:off x="375575" y="4291175"/>
            <a:ext cx="210600" cy="14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48" name="Google Shape;348;p36"/>
          <p:cNvSpPr/>
          <p:nvPr/>
        </p:nvSpPr>
        <p:spPr>
          <a:xfrm>
            <a:off x="326251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49" name="Google Shape;349;p36"/>
          <p:cNvSpPr/>
          <p:nvPr/>
        </p:nvSpPr>
        <p:spPr>
          <a:xfrm>
            <a:off x="1391038" y="1412625"/>
            <a:ext cx="718800" cy="1314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Lexend SemiBold"/>
              <a:ea typeface="Lexend SemiBold"/>
              <a:cs typeface="Lexend SemiBold"/>
              <a:sym typeface="Lexend SemiBold"/>
            </a:endParaRPr>
          </a:p>
        </p:txBody>
      </p:sp>
      <p:sp>
        <p:nvSpPr>
          <p:cNvPr id="350" name="Google Shape;350;p36"/>
          <p:cNvSpPr/>
          <p:nvPr/>
        </p:nvSpPr>
        <p:spPr>
          <a:xfrm>
            <a:off x="216566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28575" spcFirstLastPara="1" rIns="0" wrap="square" tIns="91425">
            <a:noAutofit/>
          </a:bodyPr>
          <a:lstStyle/>
          <a:p>
            <a:pPr indent="0" lvl="0" marL="0" marR="0" rtl="0" algn="ctr">
              <a:spcBef>
                <a:spcPts val="0"/>
              </a:spcBef>
              <a:spcAft>
                <a:spcPts val="0"/>
              </a:spcAft>
              <a:buNone/>
            </a:pPr>
            <a:r>
              <a:rPr lang="en" sz="700">
                <a:solidFill>
                  <a:schemeClr val="lt1"/>
                </a:solidFill>
                <a:latin typeface="Lexend SemiBold"/>
                <a:ea typeface="Lexend SemiBold"/>
                <a:cs typeface="Lexend SemiBold"/>
                <a:sym typeface="Lexend SemiBold"/>
              </a:rPr>
              <a:t>Does existing curriculum provide resources?</a:t>
            </a:r>
            <a:endParaRPr sz="700">
              <a:solidFill>
                <a:schemeClr val="lt1"/>
              </a:solidFill>
              <a:latin typeface="Lexend SemiBold"/>
              <a:ea typeface="Lexend SemiBold"/>
              <a:cs typeface="Lexend SemiBold"/>
              <a:sym typeface="Lexend SemiBold"/>
            </a:endParaRPr>
          </a:p>
        </p:txBody>
      </p:sp>
      <p:sp>
        <p:nvSpPr>
          <p:cNvPr id="351" name="Google Shape;351;p36"/>
          <p:cNvSpPr/>
          <p:nvPr/>
        </p:nvSpPr>
        <p:spPr>
          <a:xfrm>
            <a:off x="3738795"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resources reusable over the course of year?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52" name="Google Shape;352;p36"/>
          <p:cNvSpPr/>
          <p:nvPr/>
        </p:nvSpPr>
        <p:spPr>
          <a:xfrm>
            <a:off x="4835640" y="1389181"/>
            <a:ext cx="4203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53" name="Google Shape;353;p36"/>
          <p:cNvSpPr/>
          <p:nvPr/>
        </p:nvSpPr>
        <p:spPr>
          <a:xfrm rot="5400000">
            <a:off x="3932450" y="2274209"/>
            <a:ext cx="653400" cy="178500"/>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54" name="Google Shape;354;p36"/>
          <p:cNvSpPr/>
          <p:nvPr/>
        </p:nvSpPr>
        <p:spPr>
          <a:xfrm rot="5400000">
            <a:off x="3935600" y="3620175"/>
            <a:ext cx="6471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lt1"/>
              </a:solidFill>
              <a:latin typeface="Lexend SemiBold"/>
              <a:ea typeface="Lexend SemiBold"/>
              <a:cs typeface="Lexend SemiBold"/>
              <a:sym typeface="Lexend SemiBold"/>
            </a:endParaRPr>
          </a:p>
        </p:txBody>
      </p:sp>
      <p:sp>
        <p:nvSpPr>
          <p:cNvPr id="355" name="Google Shape;355;p36"/>
          <p:cNvSpPr/>
          <p:nvPr/>
        </p:nvSpPr>
        <p:spPr>
          <a:xfrm>
            <a:off x="5311924" y="980638"/>
            <a:ext cx="1040700" cy="9954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there similar resources to support each grade level?</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56" name="Google Shape;356;p36"/>
          <p:cNvSpPr/>
          <p:nvPr/>
        </p:nvSpPr>
        <p:spPr>
          <a:xfrm rot="5398124">
            <a:off x="5557481" y="2202119"/>
            <a:ext cx="5496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57" name="Google Shape;357;p36"/>
          <p:cNvSpPr/>
          <p:nvPr/>
        </p:nvSpPr>
        <p:spPr>
          <a:xfrm>
            <a:off x="375575" y="4481625"/>
            <a:ext cx="210600" cy="141300"/>
          </a:xfrm>
          <a:prstGeom prst="rect">
            <a:avLst/>
          </a:prstGeom>
          <a:solidFill>
            <a:srgbClr val="F5C841"/>
          </a:solidFill>
          <a:ln cap="flat" cmpd="sng" w="9525">
            <a:solidFill>
              <a:srgbClr val="F5C8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58" name="Google Shape;358;p36"/>
          <p:cNvSpPr txBox="1"/>
          <p:nvPr/>
        </p:nvSpPr>
        <p:spPr>
          <a:xfrm>
            <a:off x="521950" y="4215575"/>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Initial State</a:t>
            </a:r>
            <a:endParaRPr sz="700">
              <a:solidFill>
                <a:srgbClr val="999999"/>
              </a:solidFill>
              <a:latin typeface="Lexend Medium"/>
              <a:ea typeface="Lexend Medium"/>
              <a:cs typeface="Lexend Medium"/>
              <a:sym typeface="Lexend Medium"/>
            </a:endParaRPr>
          </a:p>
        </p:txBody>
      </p:sp>
      <p:sp>
        <p:nvSpPr>
          <p:cNvPr id="359" name="Google Shape;359;p36"/>
          <p:cNvSpPr txBox="1"/>
          <p:nvPr/>
        </p:nvSpPr>
        <p:spPr>
          <a:xfrm>
            <a:off x="521950" y="4409750"/>
            <a:ext cx="869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999999"/>
                </a:solidFill>
                <a:latin typeface="Lexend Medium"/>
                <a:ea typeface="Lexend Medium"/>
                <a:cs typeface="Lexend Medium"/>
                <a:sym typeface="Lexend Medium"/>
              </a:rPr>
              <a:t>= Final State</a:t>
            </a:r>
            <a:endParaRPr sz="700">
              <a:solidFill>
                <a:srgbClr val="999999"/>
              </a:solidFill>
              <a:latin typeface="Lexend Medium"/>
              <a:ea typeface="Lexend Medium"/>
              <a:cs typeface="Lexend Medium"/>
              <a:sym typeface="Lexend Medium"/>
            </a:endParaRPr>
          </a:p>
        </p:txBody>
      </p:sp>
      <p:sp>
        <p:nvSpPr>
          <p:cNvPr id="360" name="Google Shape;36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
        <p:nvSpPr>
          <p:cNvPr id="361" name="Google Shape;361;p36"/>
          <p:cNvSpPr txBox="1"/>
          <p:nvPr/>
        </p:nvSpPr>
        <p:spPr>
          <a:xfrm>
            <a:off x="0" y="476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362" name="Google Shape;362;p36"/>
          <p:cNvSpPr/>
          <p:nvPr/>
        </p:nvSpPr>
        <p:spPr>
          <a:xfrm rot="-2704766">
            <a:off x="4560623" y="2179779"/>
            <a:ext cx="1224003" cy="178191"/>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63" name="Google Shape;363;p36"/>
          <p:cNvSpPr/>
          <p:nvPr/>
        </p:nvSpPr>
        <p:spPr>
          <a:xfrm>
            <a:off x="5357666" y="2597662"/>
            <a:ext cx="949200" cy="877500"/>
          </a:xfrm>
          <a:prstGeom prst="diamond">
            <a:avLst/>
          </a:pr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Are they </a:t>
            </a:r>
            <a:endParaRPr sz="700">
              <a:solidFill>
                <a:schemeClr val="lt1"/>
              </a:solidFill>
              <a:latin typeface="Lexend SemiBold"/>
              <a:ea typeface="Lexend SemiBold"/>
              <a:cs typeface="Lexend SemiBold"/>
              <a:sym typeface="Lexend SemiBold"/>
            </a:endParaRPr>
          </a:p>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readily accessible? </a:t>
            </a:r>
            <a:endParaRPr sz="700">
              <a:solidFill>
                <a:schemeClr val="lt1"/>
              </a:solidFill>
              <a:latin typeface="Lexend SemiBold"/>
              <a:ea typeface="Lexend SemiBold"/>
              <a:cs typeface="Lexend SemiBold"/>
              <a:sym typeface="Lexend SemiBold"/>
            </a:endParaRPr>
          </a:p>
          <a:p>
            <a:pPr indent="0" lvl="0" marL="0" marR="0" rtl="0" algn="ctr">
              <a:spcBef>
                <a:spcPts val="0"/>
              </a:spcBef>
              <a:spcAft>
                <a:spcPts val="0"/>
              </a:spcAft>
              <a:buNone/>
            </a:pPr>
            <a:r>
              <a:t/>
            </a:r>
            <a:endParaRPr sz="700">
              <a:solidFill>
                <a:schemeClr val="lt1"/>
              </a:solidFill>
              <a:latin typeface="Lexend SemiBold"/>
              <a:ea typeface="Lexend SemiBold"/>
              <a:cs typeface="Lexend SemiBold"/>
              <a:sym typeface="Lexend SemiBold"/>
            </a:endParaRPr>
          </a:p>
        </p:txBody>
      </p:sp>
      <p:sp>
        <p:nvSpPr>
          <p:cNvPr id="364" name="Google Shape;364;p36"/>
          <p:cNvSpPr/>
          <p:nvPr/>
        </p:nvSpPr>
        <p:spPr>
          <a:xfrm>
            <a:off x="5131975" y="4051099"/>
            <a:ext cx="1012800" cy="661800"/>
          </a:xfrm>
          <a:prstGeom prst="rect">
            <a:avLst/>
          </a:prstGeom>
          <a:solidFill>
            <a:srgbClr val="F5C841"/>
          </a:solidFill>
          <a:ln cap="flat" cmpd="sng" w="38100">
            <a:solidFill>
              <a:srgbClr val="F5C84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800">
                <a:solidFill>
                  <a:schemeClr val="lt1"/>
                </a:solidFill>
                <a:latin typeface="Lexend SemiBold"/>
                <a:ea typeface="Lexend SemiBold"/>
                <a:cs typeface="Lexend SemiBold"/>
                <a:sym typeface="Lexend SemiBold"/>
              </a:rPr>
              <a:t>Students can effectively apply fallacy identification skills</a:t>
            </a:r>
            <a:endParaRPr sz="800">
              <a:solidFill>
                <a:schemeClr val="lt1"/>
              </a:solidFill>
              <a:latin typeface="Lexend SemiBold"/>
              <a:ea typeface="Lexend SemiBold"/>
              <a:cs typeface="Lexend SemiBold"/>
              <a:sym typeface="Lexend SemiBold"/>
            </a:endParaRPr>
          </a:p>
        </p:txBody>
      </p:sp>
      <p:sp>
        <p:nvSpPr>
          <p:cNvPr id="365" name="Google Shape;365;p36"/>
          <p:cNvSpPr/>
          <p:nvPr/>
        </p:nvSpPr>
        <p:spPr>
          <a:xfrm rot="5400000">
            <a:off x="5603675" y="3674013"/>
            <a:ext cx="457200" cy="1782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Yes</a:t>
            </a:r>
            <a:endParaRPr sz="700">
              <a:solidFill>
                <a:schemeClr val="lt1"/>
              </a:solidFill>
              <a:latin typeface="Lexend SemiBold"/>
              <a:ea typeface="Lexend SemiBold"/>
              <a:cs typeface="Lexend SemiBold"/>
              <a:sym typeface="Lexend SemiBold"/>
            </a:endParaRPr>
          </a:p>
        </p:txBody>
      </p:sp>
      <p:sp>
        <p:nvSpPr>
          <p:cNvPr id="366" name="Google Shape;366;p36"/>
          <p:cNvSpPr/>
          <p:nvPr/>
        </p:nvSpPr>
        <p:spPr>
          <a:xfrm>
            <a:off x="3810057" y="2750861"/>
            <a:ext cx="898200" cy="5730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Teacher Finds Reason IO</a:t>
            </a:r>
            <a:endParaRPr sz="700">
              <a:solidFill>
                <a:schemeClr val="lt1"/>
              </a:solidFill>
              <a:latin typeface="Lexend SemiBold"/>
              <a:ea typeface="Lexend SemiBold"/>
              <a:cs typeface="Lexend SemiBold"/>
              <a:sym typeface="Lexend SemiBold"/>
            </a:endParaRPr>
          </a:p>
        </p:txBody>
      </p:sp>
      <p:sp>
        <p:nvSpPr>
          <p:cNvPr id="367" name="Google Shape;367;p36"/>
          <p:cNvSpPr/>
          <p:nvPr/>
        </p:nvSpPr>
        <p:spPr>
          <a:xfrm>
            <a:off x="3792350" y="4098663"/>
            <a:ext cx="933600" cy="5931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solidFill>
                  <a:schemeClr val="lt1"/>
                </a:solidFill>
                <a:latin typeface="Lexend SemiBold"/>
                <a:ea typeface="Lexend SemiBold"/>
                <a:cs typeface="Lexend SemiBold"/>
                <a:sym typeface="Lexend SemiBold"/>
              </a:rPr>
              <a:t>Students use ReasonIO to practice skills</a:t>
            </a:r>
            <a:endParaRPr sz="700">
              <a:solidFill>
                <a:schemeClr val="lt1"/>
              </a:solidFill>
              <a:latin typeface="Lexend SemiBold"/>
              <a:ea typeface="Lexend SemiBold"/>
              <a:cs typeface="Lexend SemiBold"/>
              <a:sym typeface="Lexend SemiBold"/>
            </a:endParaRPr>
          </a:p>
        </p:txBody>
      </p:sp>
      <p:sp>
        <p:nvSpPr>
          <p:cNvPr id="368" name="Google Shape;368;p36"/>
          <p:cNvSpPr/>
          <p:nvPr/>
        </p:nvSpPr>
        <p:spPr>
          <a:xfrm rot="2700000">
            <a:off x="2713885" y="2182150"/>
            <a:ext cx="1242245" cy="188798"/>
          </a:xfrm>
          <a:prstGeom prst="righ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
        <p:nvSpPr>
          <p:cNvPr id="369" name="Google Shape;369;p36"/>
          <p:cNvSpPr/>
          <p:nvPr/>
        </p:nvSpPr>
        <p:spPr>
          <a:xfrm>
            <a:off x="4779500" y="4267325"/>
            <a:ext cx="309900" cy="189000"/>
          </a:xfrm>
          <a:prstGeom prst="rightArrow">
            <a:avLst>
              <a:gd fmla="val 50000" name="adj1"/>
              <a:gd fmla="val 50000" name="adj2"/>
            </a:avLst>
          </a:prstGeom>
          <a:solidFill>
            <a:srgbClr val="81D72F"/>
          </a:solidFill>
          <a:ln cap="flat" cmpd="sng" w="9525">
            <a:solidFill>
              <a:srgbClr val="81D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chemeClr val="lt1"/>
              </a:solidFill>
              <a:latin typeface="Lexend SemiBold"/>
              <a:ea typeface="Lexend SemiBold"/>
              <a:cs typeface="Lexend SemiBold"/>
              <a:sym typeface="Lexend SemiBold"/>
            </a:endParaRPr>
          </a:p>
        </p:txBody>
      </p:sp>
      <p:sp>
        <p:nvSpPr>
          <p:cNvPr id="370" name="Google Shape;370;p36"/>
          <p:cNvSpPr/>
          <p:nvPr/>
        </p:nvSpPr>
        <p:spPr>
          <a:xfrm>
            <a:off x="4749013" y="2948250"/>
            <a:ext cx="567900" cy="178200"/>
          </a:xfrm>
          <a:prstGeom prst="leftArrow">
            <a:avLst>
              <a:gd fmla="val 50000" name="adj1"/>
              <a:gd fmla="val 50000" name="adj2"/>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Lexend SemiBold"/>
                <a:ea typeface="Lexend SemiBold"/>
                <a:cs typeface="Lexend SemiBold"/>
                <a:sym typeface="Lexend SemiBold"/>
              </a:rPr>
              <a:t>No</a:t>
            </a:r>
            <a:endParaRPr sz="700">
              <a:solidFill>
                <a:schemeClr val="lt1"/>
              </a:solidFill>
              <a:latin typeface="Lexend SemiBold"/>
              <a:ea typeface="Lexend SemiBold"/>
              <a:cs typeface="Lexend SemiBold"/>
              <a:sym typeface="Lexend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sp>
        <p:nvSpPr>
          <p:cNvPr id="375" name="Google Shape;375;p37"/>
          <p:cNvSpPr/>
          <p:nvPr/>
        </p:nvSpPr>
        <p:spPr>
          <a:xfrm>
            <a:off x="132950" y="865350"/>
            <a:ext cx="1396800" cy="38187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76" name="Google Shape;376;p37"/>
          <p:cNvSpPr txBox="1"/>
          <p:nvPr>
            <p:ph type="title"/>
          </p:nvPr>
        </p:nvSpPr>
        <p:spPr>
          <a:xfrm>
            <a:off x="1676356" y="122250"/>
            <a:ext cx="6573900" cy="7431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Competition Matrix</a:t>
            </a:r>
            <a:endParaRPr/>
          </a:p>
        </p:txBody>
      </p:sp>
      <p:sp>
        <p:nvSpPr>
          <p:cNvPr id="377" name="Google Shape;377;p3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Feasibility</a:t>
            </a:r>
            <a:endParaRPr sz="1100">
              <a:solidFill>
                <a:schemeClr val="accent1"/>
              </a:solidFill>
              <a:latin typeface="Source Sans Pro"/>
              <a:ea typeface="Source Sans Pro"/>
              <a:cs typeface="Source Sans Pro"/>
              <a:sym typeface="Source Sans Pro"/>
            </a:endParaRPr>
          </a:p>
        </p:txBody>
      </p:sp>
      <p:sp>
        <p:nvSpPr>
          <p:cNvPr id="378" name="Google Shape;378;p37"/>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b="1" sz="1100">
              <a:solidFill>
                <a:schemeClr val="accent1"/>
              </a:solidFill>
              <a:latin typeface="Source Sans Pro"/>
              <a:ea typeface="Source Sans Pro"/>
              <a:cs typeface="Source Sans Pro"/>
              <a:sym typeface="Source Sans Pro"/>
            </a:endParaRPr>
          </a:p>
        </p:txBody>
      </p:sp>
      <p:sp>
        <p:nvSpPr>
          <p:cNvPr id="379" name="Google Shape;379;p3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graphicFrame>
        <p:nvGraphicFramePr>
          <p:cNvPr id="380" name="Google Shape;380;p37"/>
          <p:cNvGraphicFramePr/>
          <p:nvPr/>
        </p:nvGraphicFramePr>
        <p:xfrm>
          <a:off x="573925" y="1060375"/>
          <a:ext cx="3000000" cy="3000000"/>
        </p:xfrm>
        <a:graphic>
          <a:graphicData uri="http://schemas.openxmlformats.org/drawingml/2006/table">
            <a:tbl>
              <a:tblPr>
                <a:noFill/>
                <a:tableStyleId>{0081C8BC-0DA7-456A-8DD7-695AE993E687}</a:tableStyleId>
              </a:tblPr>
              <a:tblGrid>
                <a:gridCol w="2088225"/>
                <a:gridCol w="1170475"/>
                <a:gridCol w="1203750"/>
                <a:gridCol w="1201125"/>
                <a:gridCol w="1147700"/>
                <a:gridCol w="1184875"/>
              </a:tblGrid>
              <a:tr h="322975">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ReasonED.io</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ABCya</a:t>
                      </a:r>
                      <a:r>
                        <a:rPr b="1" lang="en" sz="1100">
                          <a:solidFill>
                            <a:schemeClr val="accent1"/>
                          </a:solidFill>
                          <a:latin typeface="Lexend"/>
                          <a:ea typeface="Lexend"/>
                          <a:cs typeface="Lexend"/>
                          <a:sym typeface="Lexend"/>
                        </a:rPr>
                        <a: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Funbrain</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Arcademics</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BrainPOP</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Primary Audience</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Adult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Pre-K - 6</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Pre-K - 8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K-8</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3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Game-Based Learning</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4062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Logical Fallacy Focus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Device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Tablet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a:t>
                      </a:r>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63275">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Characters and Animation for Kids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Premium Only</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Premium Only</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56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Easily Playable outside of School?</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Cost</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
        <p:nvSpPr>
          <p:cNvPr id="381" name="Google Shape;381;p37"/>
          <p:cNvSpPr txBox="1"/>
          <p:nvPr/>
        </p:nvSpPr>
        <p:spPr>
          <a:xfrm>
            <a:off x="3097800" y="666775"/>
            <a:ext cx="2948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1"/>
                </a:solidFill>
                <a:latin typeface="Lexend"/>
                <a:ea typeface="Lexend"/>
                <a:cs typeface="Lexend"/>
                <a:sym typeface="Lexend"/>
              </a:rPr>
              <a:t>Direct</a:t>
            </a:r>
            <a:r>
              <a:rPr b="1" lang="en" sz="1900">
                <a:solidFill>
                  <a:schemeClr val="accent1"/>
                </a:solidFill>
                <a:latin typeface="Lexend"/>
                <a:ea typeface="Lexend"/>
                <a:cs typeface="Lexend"/>
                <a:sym typeface="Lexend"/>
              </a:rPr>
              <a:t> Competitors</a:t>
            </a:r>
            <a:endParaRPr b="1" sz="1900">
              <a:solidFill>
                <a:schemeClr val="accent1"/>
              </a:solidFill>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5" name="Shape 385"/>
        <p:cNvGrpSpPr/>
        <p:nvPr/>
      </p:nvGrpSpPr>
      <p:grpSpPr>
        <a:xfrm>
          <a:off x="0" y="0"/>
          <a:ext cx="0" cy="0"/>
          <a:chOff x="0" y="0"/>
          <a:chExt cx="0" cy="0"/>
        </a:xfrm>
      </p:grpSpPr>
      <p:sp>
        <p:nvSpPr>
          <p:cNvPr id="386" name="Google Shape;386;p38"/>
          <p:cNvSpPr/>
          <p:nvPr/>
        </p:nvSpPr>
        <p:spPr>
          <a:xfrm>
            <a:off x="132950" y="865350"/>
            <a:ext cx="1396800" cy="3818700"/>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87" name="Google Shape;387;p38"/>
          <p:cNvSpPr txBox="1"/>
          <p:nvPr>
            <p:ph type="title"/>
          </p:nvPr>
        </p:nvSpPr>
        <p:spPr>
          <a:xfrm>
            <a:off x="1676356" y="122250"/>
            <a:ext cx="6573900" cy="7431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Competition Matrix</a:t>
            </a:r>
            <a:endParaRPr/>
          </a:p>
        </p:txBody>
      </p:sp>
      <p:sp>
        <p:nvSpPr>
          <p:cNvPr id="388" name="Google Shape;388;p3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a:t>
            </a:r>
            <a:r>
              <a:rPr lang="en" sz="1100">
                <a:solidFill>
                  <a:schemeClr val="accent1"/>
                </a:solidFill>
                <a:latin typeface="Source Sans Pro"/>
                <a:ea typeface="Source Sans Pro"/>
                <a:cs typeface="Source Sans Pro"/>
                <a:sym typeface="Source Sans Pro"/>
              </a:rPr>
              <a:t>| Feasibility</a:t>
            </a:r>
            <a:endParaRPr sz="1100">
              <a:solidFill>
                <a:schemeClr val="accent1"/>
              </a:solidFill>
              <a:latin typeface="Source Sans Pro"/>
              <a:ea typeface="Source Sans Pro"/>
              <a:cs typeface="Source Sans Pro"/>
              <a:sym typeface="Source Sans Pro"/>
            </a:endParaRPr>
          </a:p>
        </p:txBody>
      </p:sp>
      <p:sp>
        <p:nvSpPr>
          <p:cNvPr id="389" name="Google Shape;389;p38"/>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390" name="Google Shape;390;p3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graphicFrame>
        <p:nvGraphicFramePr>
          <p:cNvPr id="391" name="Google Shape;391;p38"/>
          <p:cNvGraphicFramePr/>
          <p:nvPr/>
        </p:nvGraphicFramePr>
        <p:xfrm>
          <a:off x="573925" y="1060375"/>
          <a:ext cx="3000000" cy="3000000"/>
        </p:xfrm>
        <a:graphic>
          <a:graphicData uri="http://schemas.openxmlformats.org/drawingml/2006/table">
            <a:tbl>
              <a:tblPr>
                <a:noFill/>
                <a:tableStyleId>{0081C8BC-0DA7-456A-8DD7-695AE993E687}</a:tableStyleId>
              </a:tblPr>
              <a:tblGrid>
                <a:gridCol w="2088225"/>
                <a:gridCol w="1170475"/>
                <a:gridCol w="1203750"/>
                <a:gridCol w="1201125"/>
                <a:gridCol w="1147700"/>
                <a:gridCol w="1184875"/>
              </a:tblGrid>
              <a:tr h="322975">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ReasonED.io</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Kahoot!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Quizlet Live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Socrative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Gimkit</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Primary Audience</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 and College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K-12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3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Game-Based Learning</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4062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Logical Fallacy Focus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Device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Tablet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PC, Phone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63275">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Characters and Animation for Kids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Depends on Game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Depends on Game</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756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Easily Playable outside of School?</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 </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387050">
                <a:tc>
                  <a:txBody>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Cost</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Freemium</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Subscription</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
        <p:nvSpPr>
          <p:cNvPr id="392" name="Google Shape;392;p38"/>
          <p:cNvSpPr txBox="1"/>
          <p:nvPr/>
        </p:nvSpPr>
        <p:spPr>
          <a:xfrm>
            <a:off x="3097800" y="666775"/>
            <a:ext cx="2948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accent1"/>
                </a:solidFill>
                <a:latin typeface="Lexend"/>
                <a:ea typeface="Lexend"/>
                <a:cs typeface="Lexend"/>
                <a:sym typeface="Lexend"/>
              </a:rPr>
              <a:t>Indirect Competitors</a:t>
            </a:r>
            <a:endParaRPr b="1" sz="1900">
              <a:solidFill>
                <a:schemeClr val="accent1"/>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71600" y="291375"/>
            <a:ext cx="5398200" cy="85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5000"/>
              <a:buFont typeface="Aharoni"/>
              <a:buNone/>
            </a:pPr>
            <a:r>
              <a:rPr lang="en" sz="5000">
                <a:latin typeface="Source Sans Pro"/>
                <a:ea typeface="Source Sans Pro"/>
                <a:cs typeface="Source Sans Pro"/>
                <a:sym typeface="Source Sans Pro"/>
              </a:rPr>
              <a:t>Table of Contents</a:t>
            </a:r>
            <a:endParaRPr>
              <a:latin typeface="Source Sans Pro"/>
              <a:ea typeface="Source Sans Pro"/>
              <a:cs typeface="Source Sans Pro"/>
              <a:sym typeface="Source Sans Pro"/>
            </a:endParaRPr>
          </a:p>
        </p:txBody>
      </p:sp>
      <p:sp>
        <p:nvSpPr>
          <p:cNvPr id="124" name="Google Shape;124;p21"/>
          <p:cNvSpPr txBox="1"/>
          <p:nvPr>
            <p:ph idx="1" type="body"/>
          </p:nvPr>
        </p:nvSpPr>
        <p:spPr>
          <a:xfrm>
            <a:off x="513300" y="1613925"/>
            <a:ext cx="3720300" cy="28056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None/>
            </a:pPr>
            <a:r>
              <a:rPr lang="en" sz="1700">
                <a:latin typeface="Lexend"/>
                <a:ea typeface="Lexend"/>
                <a:cs typeface="Lexend"/>
                <a:sym typeface="Lexend"/>
              </a:rPr>
              <a:t>3	</a:t>
            </a:r>
            <a:r>
              <a:rPr lang="en" sz="1700">
                <a:latin typeface="Lexend"/>
                <a:ea typeface="Lexend"/>
                <a:cs typeface="Lexend"/>
                <a:sym typeface="Lexend"/>
              </a:rPr>
              <a:t>Team Members</a:t>
            </a:r>
            <a:endParaRPr sz="1700">
              <a:latin typeface="Lexend"/>
              <a:ea typeface="Lexend"/>
              <a:cs typeface="Lexend"/>
              <a:sym typeface="Lexend"/>
            </a:endParaRPr>
          </a:p>
          <a:p>
            <a:pPr indent="0" lvl="0" marL="0" marR="0" rtl="0" algn="l">
              <a:lnSpc>
                <a:spcPct val="115000"/>
              </a:lnSpc>
              <a:spcBef>
                <a:spcPts val="0"/>
              </a:spcBef>
              <a:spcAft>
                <a:spcPts val="0"/>
              </a:spcAft>
              <a:buNone/>
            </a:pPr>
            <a:r>
              <a:rPr lang="en" sz="1700">
                <a:latin typeface="Lexend"/>
                <a:ea typeface="Lexend"/>
                <a:cs typeface="Lexend"/>
                <a:sym typeface="Lexend"/>
              </a:rPr>
              <a:t>5	Terms</a:t>
            </a:r>
            <a:endParaRPr sz="1700">
              <a:latin typeface="Lexend"/>
              <a:ea typeface="Lexend"/>
              <a:cs typeface="Lexend"/>
              <a:sym typeface="Lexend"/>
            </a:endParaRPr>
          </a:p>
          <a:p>
            <a:pPr indent="0" lvl="0" marL="0" marR="0" rtl="0" algn="l">
              <a:lnSpc>
                <a:spcPct val="115000"/>
              </a:lnSpc>
              <a:spcBef>
                <a:spcPts val="0"/>
              </a:spcBef>
              <a:spcAft>
                <a:spcPts val="0"/>
              </a:spcAft>
              <a:buNone/>
            </a:pPr>
            <a:r>
              <a:rPr lang="en" sz="1700">
                <a:latin typeface="Lexend"/>
                <a:ea typeface="Lexend"/>
                <a:cs typeface="Lexend"/>
                <a:sym typeface="Lexend"/>
              </a:rPr>
              <a:t>7	Problem Background</a:t>
            </a:r>
            <a:endParaRPr sz="1700">
              <a:latin typeface="Lexend"/>
              <a:ea typeface="Lexend"/>
              <a:cs typeface="Lexend"/>
              <a:sym typeface="Lexend"/>
            </a:endParaRPr>
          </a:p>
          <a:p>
            <a:pPr indent="0" lvl="0" marL="0" marR="0" rtl="0" algn="l">
              <a:lnSpc>
                <a:spcPct val="115000"/>
              </a:lnSpc>
              <a:spcBef>
                <a:spcPts val="0"/>
              </a:spcBef>
              <a:spcAft>
                <a:spcPts val="0"/>
              </a:spcAft>
              <a:buNone/>
            </a:pPr>
            <a:r>
              <a:rPr lang="en" sz="1700">
                <a:latin typeface="Lexend"/>
                <a:ea typeface="Lexend"/>
                <a:cs typeface="Lexend"/>
                <a:sym typeface="Lexend"/>
              </a:rPr>
              <a:t>10	Statistics</a:t>
            </a:r>
            <a:endParaRPr sz="1700">
              <a:latin typeface="Lexend"/>
              <a:ea typeface="Lexend"/>
              <a:cs typeface="Lexend"/>
              <a:sym typeface="Lexend"/>
            </a:endParaRPr>
          </a:p>
          <a:p>
            <a:pPr indent="0" lvl="0" marL="0" marR="0" rtl="0" algn="l">
              <a:lnSpc>
                <a:spcPct val="115000"/>
              </a:lnSpc>
              <a:spcBef>
                <a:spcPts val="0"/>
              </a:spcBef>
              <a:spcAft>
                <a:spcPts val="0"/>
              </a:spcAft>
              <a:buNone/>
            </a:pPr>
            <a:r>
              <a:rPr lang="en" sz="1700">
                <a:latin typeface="Lexend"/>
                <a:ea typeface="Lexend"/>
                <a:cs typeface="Lexend"/>
                <a:sym typeface="Lexend"/>
              </a:rPr>
              <a:t>11	Problem/Characteristics</a:t>
            </a:r>
            <a:endParaRPr sz="1700">
              <a:latin typeface="Lexend"/>
              <a:ea typeface="Lexend"/>
              <a:cs typeface="Lexend"/>
              <a:sym typeface="Lexend"/>
            </a:endParaRPr>
          </a:p>
          <a:p>
            <a:pPr indent="0" lvl="0" marL="0" marR="0" rtl="0" algn="l">
              <a:lnSpc>
                <a:spcPct val="115000"/>
              </a:lnSpc>
              <a:spcBef>
                <a:spcPts val="0"/>
              </a:spcBef>
              <a:spcAft>
                <a:spcPts val="0"/>
              </a:spcAft>
              <a:buNone/>
            </a:pPr>
            <a:r>
              <a:rPr lang="en" sz="1700">
                <a:latin typeface="Lexend"/>
                <a:ea typeface="Lexend"/>
                <a:cs typeface="Lexend"/>
                <a:sym typeface="Lexend"/>
              </a:rPr>
              <a:t>13	Current Process Flow</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14	Solution/Features</a:t>
            </a:r>
            <a:endParaRPr sz="1700">
              <a:latin typeface="Lexend"/>
              <a:ea typeface="Lexend"/>
              <a:cs typeface="Lexend"/>
              <a:sym typeface="Lexend"/>
            </a:endParaRPr>
          </a:p>
          <a:p>
            <a:pPr indent="0" lvl="0" marL="0" rtl="0" algn="l">
              <a:lnSpc>
                <a:spcPct val="115000"/>
              </a:lnSpc>
              <a:spcBef>
                <a:spcPts val="0"/>
              </a:spcBef>
              <a:spcAft>
                <a:spcPts val="0"/>
              </a:spcAft>
              <a:buNone/>
            </a:pPr>
            <a:r>
              <a:t/>
            </a:r>
            <a:endParaRPr sz="1700">
              <a:latin typeface="Lexend"/>
              <a:ea typeface="Lexend"/>
              <a:cs typeface="Lexend"/>
              <a:sym typeface="Lexend"/>
            </a:endParaRPr>
          </a:p>
        </p:txBody>
      </p:sp>
      <p:sp>
        <p:nvSpPr>
          <p:cNvPr id="125" name="Google Shape;125;p2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a:t>
            </a:r>
            <a:r>
              <a:rPr lang="en" sz="1100">
                <a:solidFill>
                  <a:schemeClr val="lt1"/>
                </a:solidFill>
                <a:latin typeface="Source Sans Pro"/>
                <a:ea typeface="Source Sans Pro"/>
                <a:cs typeface="Source Sans Pro"/>
                <a:sym typeface="Source Sans Pro"/>
              </a:rPr>
              <a:t>Feasibility</a:t>
            </a:r>
            <a:endParaRPr sz="1100">
              <a:solidFill>
                <a:schemeClr val="lt1"/>
              </a:solidFill>
              <a:latin typeface="Source Sans Pro"/>
              <a:ea typeface="Source Sans Pro"/>
              <a:cs typeface="Source Sans Pro"/>
              <a:sym typeface="Source Sans Pro"/>
            </a:endParaRPr>
          </a:p>
        </p:txBody>
      </p:sp>
      <p:sp>
        <p:nvSpPr>
          <p:cNvPr id="126" name="Google Shape;126;p2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127" name="Google Shape;127;p21"/>
          <p:cNvSpPr txBox="1"/>
          <p:nvPr>
            <p:ph idx="1" type="body"/>
          </p:nvPr>
        </p:nvSpPr>
        <p:spPr>
          <a:xfrm>
            <a:off x="3856525" y="1613925"/>
            <a:ext cx="4077900" cy="28056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 sz="1700">
                <a:latin typeface="Lexend"/>
                <a:ea typeface="Lexend"/>
                <a:cs typeface="Lexend"/>
                <a:sym typeface="Lexend"/>
              </a:rPr>
              <a:t>16	Customers/End Users</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17	Solution Flow</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18	Competition</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20	Risk Analysis</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23	MFCD</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24	Conclusion</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25	References</a:t>
            </a:r>
            <a:endParaRPr sz="1700">
              <a:latin typeface="Lexend"/>
              <a:ea typeface="Lexend"/>
              <a:cs typeface="Lexend"/>
              <a:sym typeface="Lexend"/>
            </a:endParaRPr>
          </a:p>
          <a:p>
            <a:pPr indent="0" lvl="0" marL="0" rtl="0" algn="l">
              <a:lnSpc>
                <a:spcPct val="115000"/>
              </a:lnSpc>
              <a:spcBef>
                <a:spcPts val="0"/>
              </a:spcBef>
              <a:spcAft>
                <a:spcPts val="0"/>
              </a:spcAft>
              <a:buNone/>
            </a:pPr>
            <a:r>
              <a:rPr lang="en" sz="1700">
                <a:latin typeface="Lexend"/>
                <a:ea typeface="Lexend"/>
                <a:cs typeface="Lexend"/>
                <a:sym typeface="Lexend"/>
              </a:rPr>
              <a:t>	</a:t>
            </a:r>
            <a:endParaRPr sz="1700">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96" name="Shape 396"/>
        <p:cNvGrpSpPr/>
        <p:nvPr/>
      </p:nvGrpSpPr>
      <p:grpSpPr>
        <a:xfrm>
          <a:off x="0" y="0"/>
          <a:ext cx="0" cy="0"/>
          <a:chOff x="0" y="0"/>
          <a:chExt cx="0" cy="0"/>
        </a:xfrm>
      </p:grpSpPr>
      <p:sp>
        <p:nvSpPr>
          <p:cNvPr id="397" name="Google Shape;397;p39"/>
          <p:cNvSpPr/>
          <p:nvPr/>
        </p:nvSpPr>
        <p:spPr>
          <a:xfrm>
            <a:off x="144950" y="853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398" name="Google Shape;398;p39"/>
          <p:cNvSpPr txBox="1"/>
          <p:nvPr>
            <p:ph type="title"/>
          </p:nvPr>
        </p:nvSpPr>
        <p:spPr>
          <a:xfrm>
            <a:off x="95888" y="265525"/>
            <a:ext cx="79830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Technical Risks </a:t>
            </a:r>
            <a:endParaRPr/>
          </a:p>
        </p:txBody>
      </p:sp>
      <p:sp>
        <p:nvSpPr>
          <p:cNvPr id="399" name="Google Shape;399;p3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Feasibility</a:t>
            </a:r>
            <a:endParaRPr sz="1100">
              <a:solidFill>
                <a:schemeClr val="accent1"/>
              </a:solidFill>
              <a:latin typeface="Lexend Medium"/>
              <a:ea typeface="Lexend Medium"/>
              <a:cs typeface="Lexend Medium"/>
              <a:sym typeface="Lexend Medium"/>
            </a:endParaRPr>
          </a:p>
        </p:txBody>
      </p:sp>
      <p:sp>
        <p:nvSpPr>
          <p:cNvPr id="400" name="Google Shape;400;p39"/>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sz="1100">
              <a:solidFill>
                <a:schemeClr val="accent1"/>
              </a:solidFill>
              <a:latin typeface="Lexend Medium"/>
              <a:ea typeface="Lexend Medium"/>
              <a:cs typeface="Lexend Medium"/>
              <a:sym typeface="Lexend Medium"/>
            </a:endParaRPr>
          </a:p>
        </p:txBody>
      </p:sp>
      <p:sp>
        <p:nvSpPr>
          <p:cNvPr id="401" name="Google Shape;401;p39"/>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a:t>
            </a:r>
            <a:r>
              <a:rPr lang="en" sz="1100">
                <a:solidFill>
                  <a:schemeClr val="accent1"/>
                </a:solidFill>
                <a:latin typeface="Source Sans Pro"/>
                <a:ea typeface="Source Sans Pro"/>
                <a:cs typeface="Source Sans Pro"/>
                <a:sym typeface="Source Sans Pro"/>
              </a:rPr>
              <a:t>410</a:t>
            </a:r>
            <a:endParaRPr sz="1100">
              <a:solidFill>
                <a:schemeClr val="accent1"/>
              </a:solidFill>
              <a:latin typeface="Source Sans Pro"/>
              <a:ea typeface="Source Sans Pro"/>
              <a:cs typeface="Source Sans Pro"/>
              <a:sym typeface="Source Sans Pro"/>
            </a:endParaRPr>
          </a:p>
        </p:txBody>
      </p:sp>
      <p:sp>
        <p:nvSpPr>
          <p:cNvPr id="402" name="Google Shape;402;p39"/>
          <p:cNvSpPr txBox="1"/>
          <p:nvPr/>
        </p:nvSpPr>
        <p:spPr>
          <a:xfrm>
            <a:off x="6484250" y="1039788"/>
            <a:ext cx="2341200" cy="34755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T1: Version </a:t>
            </a:r>
            <a:r>
              <a:rPr lang="en" sz="1100">
                <a:solidFill>
                  <a:schemeClr val="accent1"/>
                </a:solidFill>
                <a:latin typeface="Lexend ExtraBold"/>
                <a:ea typeface="Lexend ExtraBold"/>
                <a:cs typeface="Lexend ExtraBold"/>
                <a:sym typeface="Lexend ExtraBold"/>
              </a:rPr>
              <a:t>Compatibility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Compatibility issues with varying browsers.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M1:</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Keep up with browser updates and maintain backward compatibility.</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T2: Third-Party Integrations</a:t>
            </a:r>
            <a:endParaRPr b="1" sz="11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Problems with integrating external services or APIs.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M2:</a:t>
            </a:r>
            <a:r>
              <a:rPr lang="en" sz="1000">
                <a:solidFill>
                  <a:schemeClr val="accent1"/>
                </a:solidFill>
                <a:latin typeface="Lexend Medium"/>
                <a:ea typeface="Lexend Medium"/>
                <a:cs typeface="Lexend Medium"/>
                <a:sym typeface="Lexend Medium"/>
              </a:rPr>
              <a:t> Careful selection and testing of third-party tools or APIs.</a:t>
            </a:r>
            <a:endParaRPr sz="1000">
              <a:solidFill>
                <a:schemeClr val="accent1"/>
              </a:solidFill>
              <a:latin typeface="Lexend Medium"/>
              <a:ea typeface="Lexend Medium"/>
              <a:cs typeface="Lexend Medium"/>
              <a:sym typeface="Lexend Medium"/>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T3: Data Backup and Recovery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Risks of data loss or system failure.</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M3:</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Implement regular data backup and recovery procedures.</a:t>
            </a:r>
            <a:endParaRPr sz="1000">
              <a:solidFill>
                <a:schemeClr val="accent1"/>
              </a:solidFill>
              <a:latin typeface="Lexend"/>
              <a:ea typeface="Lexend"/>
              <a:cs typeface="Lexend"/>
              <a:sym typeface="Lexend"/>
            </a:endParaRPr>
          </a:p>
        </p:txBody>
      </p:sp>
      <p:sp>
        <p:nvSpPr>
          <p:cNvPr id="403" name="Google Shape;403;p39"/>
          <p:cNvSpPr txBox="1"/>
          <p:nvPr/>
        </p:nvSpPr>
        <p:spPr>
          <a:xfrm>
            <a:off x="2310775" y="11159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
        <p:nvSpPr>
          <p:cNvPr id="404" name="Google Shape;404;p39"/>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rgbClr val="FFFFFF"/>
              </a:solidFill>
              <a:latin typeface="Lexend ExtraBold"/>
              <a:ea typeface="Lexend ExtraBold"/>
              <a:cs typeface="Lexend ExtraBold"/>
              <a:sym typeface="Lexend ExtraBold"/>
            </a:endParaRPr>
          </a:p>
        </p:txBody>
      </p:sp>
      <p:graphicFrame>
        <p:nvGraphicFramePr>
          <p:cNvPr id="405" name="Google Shape;405;p39"/>
          <p:cNvGraphicFramePr/>
          <p:nvPr/>
        </p:nvGraphicFramePr>
        <p:xfrm>
          <a:off x="879525" y="1249750"/>
          <a:ext cx="3000000" cy="3000000"/>
        </p:xfrm>
        <a:graphic>
          <a:graphicData uri="http://schemas.openxmlformats.org/drawingml/2006/table">
            <a:tbl>
              <a:tblPr>
                <a:noFill/>
                <a:tableStyleId>{0081C8BC-0DA7-456A-8DD7-695AE993E687}</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b="1" sz="1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T3</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T2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lang="en" sz="800">
                          <a:solidFill>
                            <a:schemeClr val="accent1"/>
                          </a:solidFill>
                          <a:latin typeface="Lexend"/>
                          <a:ea typeface="Lexend"/>
                          <a:cs typeface="Lexend"/>
                          <a:sym typeface="Lexend"/>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Source Sans Pro"/>
                          <a:ea typeface="Source Sans Pro"/>
                          <a:cs typeface="Source Sans Pro"/>
                          <a:sym typeface="Source Sans Pro"/>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406" name="Google Shape;406;p39"/>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rgbClr val="FFFFFF"/>
              </a:solidFill>
              <a:latin typeface="Lexend ExtraBold"/>
              <a:ea typeface="Lexend ExtraBold"/>
              <a:cs typeface="Lexend ExtraBold"/>
              <a:sym typeface="Lexend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10" name="Shape 410"/>
        <p:cNvGrpSpPr/>
        <p:nvPr/>
      </p:nvGrpSpPr>
      <p:grpSpPr>
        <a:xfrm>
          <a:off x="0" y="0"/>
          <a:ext cx="0" cy="0"/>
          <a:chOff x="0" y="0"/>
          <a:chExt cx="0" cy="0"/>
        </a:xfrm>
      </p:grpSpPr>
      <p:sp>
        <p:nvSpPr>
          <p:cNvPr id="411" name="Google Shape;411;p40"/>
          <p:cNvSpPr/>
          <p:nvPr/>
        </p:nvSpPr>
        <p:spPr>
          <a:xfrm>
            <a:off x="132950" y="865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12" name="Google Shape;412;p40"/>
          <p:cNvSpPr txBox="1"/>
          <p:nvPr>
            <p:ph type="title"/>
          </p:nvPr>
        </p:nvSpPr>
        <p:spPr>
          <a:xfrm>
            <a:off x="949413" y="263850"/>
            <a:ext cx="61419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Customer Risks</a:t>
            </a:r>
            <a:endParaRPr/>
          </a:p>
        </p:txBody>
      </p:sp>
      <p:sp>
        <p:nvSpPr>
          <p:cNvPr id="413" name="Google Shape;413;p4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accent1"/>
                </a:solidFill>
                <a:latin typeface="Source Sans Pro"/>
                <a:ea typeface="Source Sans Pro"/>
                <a:cs typeface="Source Sans Pro"/>
                <a:sym typeface="Source Sans Pro"/>
              </a:rPr>
              <a:t>ReasonED</a:t>
            </a:r>
            <a:r>
              <a:rPr lang="en" sz="1100">
                <a:solidFill>
                  <a:schemeClr val="accent1"/>
                </a:solidFill>
                <a:latin typeface="Source Sans Pro"/>
                <a:ea typeface="Source Sans Pro"/>
                <a:cs typeface="Source Sans Pro"/>
                <a:sym typeface="Source Sans Pro"/>
              </a:rPr>
              <a:t>.io </a:t>
            </a:r>
            <a:r>
              <a:rPr lang="en" sz="1100">
                <a:solidFill>
                  <a:schemeClr val="accent1"/>
                </a:solidFill>
                <a:latin typeface="Source Sans Pro"/>
                <a:ea typeface="Source Sans Pro"/>
                <a:cs typeface="Source Sans Pro"/>
                <a:sym typeface="Source Sans Pro"/>
              </a:rPr>
              <a:t>| Feasibility</a:t>
            </a:r>
            <a:endParaRPr sz="1100">
              <a:solidFill>
                <a:schemeClr val="accent1"/>
              </a:solidFill>
              <a:latin typeface="Source Sans Pro"/>
              <a:ea typeface="Source Sans Pro"/>
              <a:cs typeface="Source Sans Pro"/>
              <a:sym typeface="Source Sans Pro"/>
            </a:endParaRPr>
          </a:p>
        </p:txBody>
      </p:sp>
      <p:sp>
        <p:nvSpPr>
          <p:cNvPr id="414" name="Google Shape;414;p40"/>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415" name="Google Shape;415;p40"/>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a:t>
            </a:r>
            <a:r>
              <a:rPr lang="en" sz="1100">
                <a:solidFill>
                  <a:schemeClr val="accent1"/>
                </a:solidFill>
                <a:latin typeface="Source Sans Pro"/>
                <a:ea typeface="Source Sans Pro"/>
                <a:cs typeface="Source Sans Pro"/>
                <a:sym typeface="Source Sans Pro"/>
              </a:rPr>
              <a:t>410</a:t>
            </a:r>
            <a:endParaRPr sz="1100">
              <a:solidFill>
                <a:schemeClr val="accent1"/>
              </a:solidFill>
              <a:latin typeface="Source Sans Pro"/>
              <a:ea typeface="Source Sans Pro"/>
              <a:cs typeface="Source Sans Pro"/>
              <a:sym typeface="Source Sans Pro"/>
            </a:endParaRPr>
          </a:p>
        </p:txBody>
      </p:sp>
      <p:sp>
        <p:nvSpPr>
          <p:cNvPr id="416" name="Google Shape;416;p40"/>
          <p:cNvSpPr txBox="1"/>
          <p:nvPr/>
        </p:nvSpPr>
        <p:spPr>
          <a:xfrm>
            <a:off x="6448275" y="1036950"/>
            <a:ext cx="2538900" cy="3475500"/>
          </a:xfrm>
          <a:prstGeom prst="rect">
            <a:avLst/>
          </a:prstGeom>
          <a:noFill/>
          <a:ln>
            <a:noFill/>
          </a:ln>
        </p:spPr>
        <p:txBody>
          <a:bodyPr anchorCtr="0" anchor="t" bIns="0" lIns="91425" spcFirstLastPara="1" rIns="91425" wrap="square" tIns="0">
            <a:noAutofit/>
          </a:bodyPr>
          <a:lstStyle/>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C1: User Proficiency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 </a:t>
            </a:r>
            <a:r>
              <a:rPr lang="en" sz="1000">
                <a:solidFill>
                  <a:schemeClr val="accent1"/>
                </a:solidFill>
                <a:latin typeface="Lexend Medium"/>
                <a:ea typeface="Lexend Medium"/>
                <a:cs typeface="Lexend Medium"/>
                <a:sym typeface="Lexend Medium"/>
              </a:rPr>
              <a:t>Users may not have the prerequisite knowledge or skills to benefit from the application.</a:t>
            </a:r>
            <a:endParaRPr sz="10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M1: </a:t>
            </a:r>
            <a:r>
              <a:rPr lang="en" sz="1000">
                <a:solidFill>
                  <a:schemeClr val="accent1"/>
                </a:solidFill>
                <a:latin typeface="Lexend Medium"/>
                <a:ea typeface="Lexend Medium"/>
                <a:cs typeface="Lexend Medium"/>
                <a:sym typeface="Lexend Medium"/>
              </a:rPr>
              <a:t>Tutorials and introductory lessons help lower the bar for new users.</a:t>
            </a:r>
            <a:endParaRPr sz="1100">
              <a:solidFill>
                <a:schemeClr val="accent1"/>
              </a:solidFill>
              <a:latin typeface="Lexend ExtraBold"/>
              <a:ea typeface="Lexend ExtraBold"/>
              <a:cs typeface="Lexend ExtraBold"/>
              <a:sym typeface="Lexend ExtraBold"/>
            </a:endParaRPr>
          </a:p>
          <a:p>
            <a:pPr indent="0" lvl="0" marL="0" rtl="0" algn="l">
              <a:lnSpc>
                <a:spcPct val="115000"/>
              </a:lnSpc>
              <a:spcBef>
                <a:spcPts val="0"/>
              </a:spcBef>
              <a:spcAft>
                <a:spcPts val="0"/>
              </a:spcAft>
              <a:buNone/>
            </a:pPr>
            <a:r>
              <a:t/>
            </a:r>
            <a:endParaRPr sz="1100">
              <a:solidFill>
                <a:schemeClr val="accent1"/>
              </a:solidFill>
              <a:latin typeface="Lexend ExtraBold"/>
              <a:ea typeface="Lexend ExtraBold"/>
              <a:cs typeface="Lexend ExtraBold"/>
              <a:sym typeface="Lexend ExtraBold"/>
            </a:endParaRPr>
          </a:p>
          <a:p>
            <a:pPr indent="0" lvl="0" marL="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C2</a:t>
            </a:r>
            <a:r>
              <a:rPr lang="en" sz="1100">
                <a:solidFill>
                  <a:schemeClr val="accent1"/>
                </a:solidFill>
                <a:latin typeface="Lexend ExtraBold"/>
                <a:ea typeface="Lexend ExtraBold"/>
                <a:cs typeface="Lexend ExtraBold"/>
                <a:sym typeface="Lexend ExtraBold"/>
              </a:rPr>
              <a:t>: User Engagement</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 </a:t>
            </a:r>
            <a:r>
              <a:rPr lang="en" sz="1000">
                <a:solidFill>
                  <a:schemeClr val="accent1"/>
                </a:solidFill>
                <a:latin typeface="Lexend Medium"/>
                <a:ea typeface="Lexend Medium"/>
                <a:cs typeface="Lexend Medium"/>
                <a:sym typeface="Lexend Medium"/>
              </a:rPr>
              <a:t>Customers may not feel the need to stay engaged with the games.</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M2: </a:t>
            </a:r>
            <a:r>
              <a:rPr lang="en" sz="1000">
                <a:solidFill>
                  <a:schemeClr val="accent1"/>
                </a:solidFill>
                <a:latin typeface="Lexend Medium"/>
                <a:ea typeface="Lexend Medium"/>
                <a:cs typeface="Lexend Medium"/>
                <a:sym typeface="Lexend Medium"/>
              </a:rPr>
              <a:t>Progress tracking and regular content updates help to maintain user interest.</a:t>
            </a:r>
            <a:endParaRPr sz="1000">
              <a:solidFill>
                <a:schemeClr val="accent1"/>
              </a:solidFill>
              <a:latin typeface="Lexend ExtraBold"/>
              <a:ea typeface="Lexend ExtraBold"/>
              <a:cs typeface="Lexend ExtraBold"/>
              <a:sym typeface="Lexend ExtraBold"/>
            </a:endParaRPr>
          </a:p>
          <a:p>
            <a:pPr indent="0" lvl="0" marL="0" rtl="0" algn="l">
              <a:spcBef>
                <a:spcPts val="0"/>
              </a:spcBef>
              <a:spcAft>
                <a:spcPts val="0"/>
              </a:spcAft>
              <a:buNone/>
            </a:pPr>
            <a:r>
              <a:t/>
            </a:r>
            <a:endParaRPr sz="1000">
              <a:solidFill>
                <a:schemeClr val="accent1"/>
              </a:solidFill>
              <a:latin typeface="Lexend ExtraBold"/>
              <a:ea typeface="Lexend ExtraBold"/>
              <a:cs typeface="Lexend ExtraBold"/>
              <a:sym typeface="Lexend ExtraBold"/>
            </a:endParaRPr>
          </a:p>
          <a:p>
            <a:pPr indent="0" lvl="0" marL="45720" rtl="0" algn="l">
              <a:lnSpc>
                <a:spcPct val="115000"/>
              </a:lnSpc>
              <a:spcBef>
                <a:spcPts val="0"/>
              </a:spcBef>
              <a:spcAft>
                <a:spcPts val="0"/>
              </a:spcAft>
              <a:buNone/>
            </a:pPr>
            <a:r>
              <a:rPr lang="en" sz="1100">
                <a:solidFill>
                  <a:schemeClr val="accent1"/>
                </a:solidFill>
                <a:latin typeface="Lexend ExtraBold"/>
                <a:ea typeface="Lexend ExtraBold"/>
                <a:cs typeface="Lexend ExtraBold"/>
                <a:sym typeface="Lexend ExtraBold"/>
              </a:rPr>
              <a:t>C3: User Feedback</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Risk:</a:t>
            </a:r>
            <a:r>
              <a:rPr lang="en" sz="1000">
                <a:solidFill>
                  <a:schemeClr val="accent1"/>
                </a:solidFill>
                <a:latin typeface="Lexend Medium"/>
                <a:ea typeface="Lexend Medium"/>
                <a:cs typeface="Lexend Medium"/>
                <a:sym typeface="Lexend Medium"/>
              </a:rPr>
              <a:t> If a game is too difficult or is not explained well, then users might stop using the application.</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M3: </a:t>
            </a:r>
            <a:r>
              <a:rPr lang="en" sz="1000">
                <a:solidFill>
                  <a:schemeClr val="accent1"/>
                </a:solidFill>
                <a:latin typeface="Lexend Medium"/>
                <a:ea typeface="Lexend Medium"/>
                <a:cs typeface="Lexend Medium"/>
                <a:sym typeface="Lexend Medium"/>
              </a:rPr>
              <a:t>Provide feedback mechanisms to iterate on the game.</a:t>
            </a:r>
            <a:endParaRPr sz="1000">
              <a:solidFill>
                <a:schemeClr val="accent1"/>
              </a:solidFill>
              <a:latin typeface="Lexend Medium"/>
              <a:ea typeface="Lexend Medium"/>
              <a:cs typeface="Lexend Medium"/>
              <a:sym typeface="Lexend Medium"/>
            </a:endParaRPr>
          </a:p>
        </p:txBody>
      </p:sp>
      <p:sp>
        <p:nvSpPr>
          <p:cNvPr id="417" name="Google Shape;417;p40"/>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chemeClr val="lt1"/>
              </a:solidFill>
              <a:latin typeface="Lexend ExtraBold"/>
              <a:ea typeface="Lexend ExtraBold"/>
              <a:cs typeface="Lexend ExtraBold"/>
              <a:sym typeface="Lexend ExtraBold"/>
            </a:endParaRPr>
          </a:p>
        </p:txBody>
      </p:sp>
      <p:graphicFrame>
        <p:nvGraphicFramePr>
          <p:cNvPr id="418" name="Google Shape;418;p40"/>
          <p:cNvGraphicFramePr/>
          <p:nvPr/>
        </p:nvGraphicFramePr>
        <p:xfrm>
          <a:off x="879525" y="1249750"/>
          <a:ext cx="3000000" cy="3000000"/>
        </p:xfrm>
        <a:graphic>
          <a:graphicData uri="http://schemas.openxmlformats.org/drawingml/2006/table">
            <a:tbl>
              <a:tblPr>
                <a:noFill/>
                <a:tableStyleId>{0081C8BC-0DA7-456A-8DD7-695AE993E687}</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C1</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C3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M2</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a:t>
                      </a:r>
                      <a:r>
                        <a:rPr b="1" lang="en">
                          <a:solidFill>
                            <a:schemeClr val="accent1"/>
                          </a:solidFill>
                          <a:latin typeface="Lexend"/>
                          <a:ea typeface="Lexend"/>
                          <a:cs typeface="Lexend"/>
                          <a:sym typeface="Lexend"/>
                        </a:rPr>
                        <a:t>3</a:t>
                      </a:r>
                      <a:r>
                        <a:rPr lang="en" sz="800">
                          <a:solidFill>
                            <a:schemeClr val="accent1"/>
                          </a:solidFill>
                          <a:latin typeface="Lexend"/>
                          <a:ea typeface="Lexend"/>
                          <a:cs typeface="Lexend"/>
                          <a:sym typeface="Lexend"/>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M1</a:t>
                      </a:r>
                      <a:r>
                        <a:rPr b="1" lang="en" sz="2400">
                          <a:solidFill>
                            <a:srgbClr val="6AA84F"/>
                          </a:solidFill>
                          <a:latin typeface="Source Sans Pro"/>
                          <a:ea typeface="Source Sans Pro"/>
                          <a:cs typeface="Source Sans Pro"/>
                          <a:sym typeface="Source Sans Pro"/>
                        </a:rPr>
                        <a:t>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419" name="Google Shape;419;p40"/>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23" name="Shape 423"/>
        <p:cNvGrpSpPr/>
        <p:nvPr/>
      </p:nvGrpSpPr>
      <p:grpSpPr>
        <a:xfrm>
          <a:off x="0" y="0"/>
          <a:ext cx="0" cy="0"/>
          <a:chOff x="0" y="0"/>
          <a:chExt cx="0" cy="0"/>
        </a:xfrm>
      </p:grpSpPr>
      <p:sp>
        <p:nvSpPr>
          <p:cNvPr id="424" name="Google Shape;424;p41"/>
          <p:cNvSpPr/>
          <p:nvPr/>
        </p:nvSpPr>
        <p:spPr>
          <a:xfrm>
            <a:off x="132950" y="865350"/>
            <a:ext cx="1396800" cy="3818700"/>
          </a:xfrm>
          <a:prstGeom prst="rect">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25" name="Google Shape;425;p41"/>
          <p:cNvSpPr txBox="1"/>
          <p:nvPr>
            <p:ph type="title"/>
          </p:nvPr>
        </p:nvSpPr>
        <p:spPr>
          <a:xfrm>
            <a:off x="1688088" y="251900"/>
            <a:ext cx="47085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   Security Risks </a:t>
            </a:r>
            <a:endParaRPr/>
          </a:p>
        </p:txBody>
      </p:sp>
      <p:sp>
        <p:nvSpPr>
          <p:cNvPr id="426" name="Google Shape;426;p4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a:t>
            </a:r>
            <a:r>
              <a:rPr lang="en" sz="1100">
                <a:solidFill>
                  <a:schemeClr val="accent1"/>
                </a:solidFill>
                <a:latin typeface="Source Sans Pro"/>
                <a:ea typeface="Source Sans Pro"/>
                <a:cs typeface="Source Sans Pro"/>
                <a:sym typeface="Source Sans Pro"/>
              </a:rPr>
              <a:t>| Feasibility</a:t>
            </a:r>
            <a:endParaRPr sz="1100">
              <a:solidFill>
                <a:schemeClr val="accent1"/>
              </a:solidFill>
              <a:latin typeface="Source Sans Pro"/>
              <a:ea typeface="Source Sans Pro"/>
              <a:cs typeface="Source Sans Pro"/>
              <a:sym typeface="Source Sans Pro"/>
            </a:endParaRPr>
          </a:p>
        </p:txBody>
      </p:sp>
      <p:sp>
        <p:nvSpPr>
          <p:cNvPr id="427" name="Google Shape;427;p41"/>
          <p:cNvSpPr txBox="1"/>
          <p:nvPr>
            <p:ph idx="12" type="sldNum"/>
          </p:nvPr>
        </p:nvSpPr>
        <p:spPr>
          <a:xfrm>
            <a:off x="8559684" y="4769851"/>
            <a:ext cx="548700" cy="393600"/>
          </a:xfrm>
          <a:prstGeom prst="rect">
            <a:avLst/>
          </a:prstGeom>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sp>
        <p:nvSpPr>
          <p:cNvPr id="428" name="Google Shape;428;p41"/>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sp>
        <p:nvSpPr>
          <p:cNvPr id="429" name="Google Shape;429;p41"/>
          <p:cNvSpPr txBox="1"/>
          <p:nvPr/>
        </p:nvSpPr>
        <p:spPr>
          <a:xfrm>
            <a:off x="6478300" y="965025"/>
            <a:ext cx="2460900" cy="3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Lexend ExtraBold"/>
                <a:ea typeface="Lexend ExtraBold"/>
                <a:cs typeface="Lexend ExtraBold"/>
                <a:sym typeface="Lexend ExtraBold"/>
              </a:rPr>
              <a:t>S</a:t>
            </a:r>
            <a:r>
              <a:rPr lang="en" sz="1100">
                <a:solidFill>
                  <a:schemeClr val="accent1"/>
                </a:solidFill>
                <a:latin typeface="Lexend ExtraBold"/>
                <a:ea typeface="Lexend ExtraBold"/>
                <a:cs typeface="Lexend ExtraBold"/>
                <a:sym typeface="Lexend ExtraBold"/>
              </a:rPr>
              <a:t>1: Data Security</a:t>
            </a:r>
            <a:endParaRPr b="1"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Users may be concerned about what data is collected on them.</a:t>
            </a:r>
            <a:endParaRPr sz="1000">
              <a:solidFill>
                <a:schemeClr val="accent1"/>
              </a:solidFill>
              <a:latin typeface="Lexend Medium"/>
              <a:ea typeface="Lexend Medium"/>
              <a:cs typeface="Lexend Medium"/>
              <a:sym typeface="Lexend Medium"/>
            </a:endParaRPr>
          </a:p>
          <a:p>
            <a:pPr indent="-63500" lvl="0" marL="228600" rtl="0" algn="l">
              <a:spcBef>
                <a:spcPts val="0"/>
              </a:spcBef>
              <a:spcAft>
                <a:spcPts val="0"/>
              </a:spcAft>
              <a:buClr>
                <a:schemeClr val="accent1"/>
              </a:buClr>
              <a:buSzPts val="1000"/>
              <a:buFont typeface="Lexend"/>
              <a:buChar char="●"/>
            </a:pPr>
            <a:r>
              <a:rPr lang="en" sz="1000">
                <a:solidFill>
                  <a:schemeClr val="accent1"/>
                </a:solidFill>
                <a:latin typeface="Lexend ExtraBold"/>
                <a:ea typeface="Lexend ExtraBold"/>
                <a:cs typeface="Lexend ExtraBold"/>
                <a:sym typeface="Lexend ExtraBold"/>
              </a:rPr>
              <a:t> M1:</a:t>
            </a:r>
            <a:r>
              <a:rPr lang="en" sz="1000">
                <a:solidFill>
                  <a:schemeClr val="accent1"/>
                </a:solidFill>
                <a:latin typeface="Lexend Medium"/>
                <a:ea typeface="Lexend Medium"/>
                <a:cs typeface="Lexend Medium"/>
                <a:sym typeface="Lexend Medium"/>
              </a:rPr>
              <a:t> Communicate what data is gathered, and comply with data protection regulations to keep collected data safe.</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rtl="0" algn="l">
              <a:spcBef>
                <a:spcPts val="0"/>
              </a:spcBef>
              <a:spcAft>
                <a:spcPts val="0"/>
              </a:spcAft>
              <a:buNone/>
            </a:pPr>
            <a:r>
              <a:rPr lang="en" sz="1100">
                <a:solidFill>
                  <a:schemeClr val="accent1"/>
                </a:solidFill>
                <a:latin typeface="Lexend ExtraBold"/>
                <a:ea typeface="Lexend ExtraBold"/>
                <a:cs typeface="Lexend ExtraBold"/>
                <a:sym typeface="Lexend ExtraBold"/>
              </a:rPr>
              <a:t>S2: Account Security</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Unauthorized access to a user account.</a:t>
            </a:r>
            <a:endParaRPr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M2:</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Strong password policies and two-factor authorization for account login.</a:t>
            </a:r>
            <a:endParaRPr sz="1000">
              <a:solidFill>
                <a:schemeClr val="accent1"/>
              </a:solidFill>
              <a:latin typeface="Lexend"/>
              <a:ea typeface="Lexend"/>
              <a:cs typeface="Lexend"/>
              <a:sym typeface="Lexend"/>
            </a:endParaRPr>
          </a:p>
          <a:p>
            <a:pPr indent="0" lvl="0" marL="228600" rtl="0" algn="l">
              <a:spcBef>
                <a:spcPts val="0"/>
              </a:spcBef>
              <a:spcAft>
                <a:spcPts val="0"/>
              </a:spcAft>
              <a:buNone/>
            </a:pPr>
            <a:r>
              <a:t/>
            </a:r>
            <a:endParaRPr sz="1000">
              <a:solidFill>
                <a:schemeClr val="accent1"/>
              </a:solidFill>
              <a:latin typeface="Lexend"/>
              <a:ea typeface="Lexend"/>
              <a:cs typeface="Lexend"/>
              <a:sym typeface="Lexend"/>
            </a:endParaRPr>
          </a:p>
          <a:p>
            <a:pPr indent="0" lvl="0" marL="45720" marR="0" rtl="0" algn="l">
              <a:lnSpc>
                <a:spcPct val="100000"/>
              </a:lnSpc>
              <a:spcBef>
                <a:spcPts val="0"/>
              </a:spcBef>
              <a:spcAft>
                <a:spcPts val="0"/>
              </a:spcAft>
              <a:buNone/>
            </a:pPr>
            <a:r>
              <a:rPr lang="en" sz="1100">
                <a:solidFill>
                  <a:schemeClr val="accent1"/>
                </a:solidFill>
                <a:latin typeface="Lexend ExtraBold"/>
                <a:ea typeface="Lexend ExtraBold"/>
                <a:cs typeface="Lexend ExtraBold"/>
                <a:sym typeface="Lexend ExtraBold"/>
              </a:rPr>
              <a:t>S3: Security Updates</a:t>
            </a:r>
            <a:endParaRPr sz="1100">
              <a:solidFill>
                <a:schemeClr val="accent1"/>
              </a:solidFill>
              <a:latin typeface="Lexend ExtraBold"/>
              <a:ea typeface="Lexend ExtraBold"/>
              <a:cs typeface="Lexend ExtraBold"/>
              <a:sym typeface="Lexend ExtraBol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Risk:</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New exploits are discovered which jeopardize our systems.</a:t>
            </a:r>
            <a:endParaRPr sz="1000">
              <a:solidFill>
                <a:schemeClr val="accent1"/>
              </a:solidFill>
              <a:latin typeface="Lexend"/>
              <a:ea typeface="Lexend"/>
              <a:cs typeface="Lexend"/>
              <a:sym typeface="Lexend"/>
            </a:endParaRPr>
          </a:p>
          <a:p>
            <a:pPr indent="-63500" lvl="0" marL="228600" rtl="0" algn="l">
              <a:spcBef>
                <a:spcPts val="0"/>
              </a:spcBef>
              <a:spcAft>
                <a:spcPts val="0"/>
              </a:spcAft>
              <a:buClr>
                <a:schemeClr val="accent1"/>
              </a:buClr>
              <a:buSzPts val="1000"/>
              <a:buFont typeface="Lexend"/>
              <a:buChar char="●"/>
            </a:pPr>
            <a:r>
              <a:rPr b="1" lang="en" sz="1000">
                <a:solidFill>
                  <a:schemeClr val="accent1"/>
                </a:solidFill>
                <a:latin typeface="Lexend"/>
                <a:ea typeface="Lexend"/>
                <a:cs typeface="Lexend"/>
                <a:sym typeface="Lexend"/>
              </a:rPr>
              <a:t> </a:t>
            </a:r>
            <a:r>
              <a:rPr lang="en" sz="1000">
                <a:solidFill>
                  <a:schemeClr val="accent1"/>
                </a:solidFill>
                <a:latin typeface="Lexend ExtraBold"/>
                <a:ea typeface="Lexend ExtraBold"/>
                <a:cs typeface="Lexend ExtraBold"/>
                <a:sym typeface="Lexend ExtraBold"/>
              </a:rPr>
              <a:t>M3:</a:t>
            </a:r>
            <a:r>
              <a:rPr lang="en" sz="1000">
                <a:solidFill>
                  <a:schemeClr val="accent1"/>
                </a:solidFill>
                <a:latin typeface="Lexend"/>
                <a:ea typeface="Lexend"/>
                <a:cs typeface="Lexend"/>
                <a:sym typeface="Lexend"/>
              </a:rPr>
              <a:t> </a:t>
            </a:r>
            <a:r>
              <a:rPr lang="en" sz="1000">
                <a:solidFill>
                  <a:schemeClr val="accent1"/>
                </a:solidFill>
                <a:latin typeface="Lexend Medium"/>
                <a:ea typeface="Lexend Medium"/>
                <a:cs typeface="Lexend Medium"/>
                <a:sym typeface="Lexend Medium"/>
              </a:rPr>
              <a:t>A regular schedule for checking for exploits and implementing security patches.</a:t>
            </a:r>
            <a:endParaRPr b="1">
              <a:latin typeface="Lexend"/>
              <a:ea typeface="Lexend"/>
              <a:cs typeface="Lexend"/>
              <a:sym typeface="Lexend"/>
            </a:endParaRPr>
          </a:p>
        </p:txBody>
      </p:sp>
      <p:sp>
        <p:nvSpPr>
          <p:cNvPr id="430" name="Google Shape;430;p41"/>
          <p:cNvSpPr txBox="1"/>
          <p:nvPr/>
        </p:nvSpPr>
        <p:spPr>
          <a:xfrm rot="-5400000">
            <a:off x="-719625" y="3139775"/>
            <a:ext cx="2937300" cy="261000"/>
          </a:xfrm>
          <a:prstGeom prst="rect">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ExtraBold"/>
                <a:ea typeface="Lexend ExtraBold"/>
                <a:cs typeface="Lexend ExtraBold"/>
                <a:sym typeface="Lexend ExtraBold"/>
              </a:rPr>
              <a:t>Likelihood</a:t>
            </a:r>
            <a:endParaRPr>
              <a:solidFill>
                <a:schemeClr val="lt1"/>
              </a:solidFill>
              <a:latin typeface="Lexend ExtraBold"/>
              <a:ea typeface="Lexend ExtraBold"/>
              <a:cs typeface="Lexend ExtraBold"/>
              <a:sym typeface="Lexend ExtraBold"/>
            </a:endParaRPr>
          </a:p>
        </p:txBody>
      </p:sp>
      <p:graphicFrame>
        <p:nvGraphicFramePr>
          <p:cNvPr id="431" name="Google Shape;431;p41"/>
          <p:cNvGraphicFramePr/>
          <p:nvPr/>
        </p:nvGraphicFramePr>
        <p:xfrm>
          <a:off x="879525" y="1249750"/>
          <a:ext cx="3000000" cy="3000000"/>
        </p:xfrm>
        <a:graphic>
          <a:graphicData uri="http://schemas.openxmlformats.org/drawingml/2006/table">
            <a:tbl>
              <a:tblPr>
                <a:noFill/>
                <a:tableStyleId>{0081C8BC-0DA7-456A-8DD7-695AE993E687}</a:tableStyleId>
              </a:tblPr>
              <a:tblGrid>
                <a:gridCol w="1431300"/>
                <a:gridCol w="802250"/>
                <a:gridCol w="825075"/>
                <a:gridCol w="823225"/>
                <a:gridCol w="786650"/>
                <a:gridCol w="812125"/>
              </a:tblGrid>
              <a:tr h="52940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759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High</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lang="en">
                          <a:solidFill>
                            <a:schemeClr val="accent1"/>
                          </a:solidFill>
                          <a:latin typeface="Lexend"/>
                          <a:ea typeface="Lexend"/>
                          <a:cs typeface="Lexend"/>
                          <a:sym typeface="Lexend"/>
                        </a:rPr>
                        <a:t> </a:t>
                      </a:r>
                      <a:r>
                        <a:rPr b="1" lang="en">
                          <a:solidFill>
                            <a:schemeClr val="accent1"/>
                          </a:solidFill>
                          <a:latin typeface="Lexend"/>
                          <a:ea typeface="Lexend"/>
                          <a:cs typeface="Lexend"/>
                          <a:sym typeface="Lexend"/>
                        </a:rPr>
                        <a:t>S2</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62720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Medium</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S1</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S</a:t>
                      </a:r>
                      <a:r>
                        <a:rPr b="1" lang="en">
                          <a:solidFill>
                            <a:schemeClr val="accent1"/>
                          </a:solidFill>
                          <a:latin typeface="Lexend"/>
                          <a:ea typeface="Lexend"/>
                          <a:cs typeface="Lexend"/>
                          <a:sym typeface="Lexend"/>
                        </a:rPr>
                        <a:t>3</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97550">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rtl="0" algn="ctr">
                        <a:spcBef>
                          <a:spcPts val="0"/>
                        </a:spcBef>
                        <a:spcAft>
                          <a:spcPts val="0"/>
                        </a:spcAft>
                        <a:buNone/>
                      </a:pPr>
                      <a:r>
                        <a:t/>
                      </a:r>
                      <a:endParaRPr b="1">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c>
                  <a:txBody>
                    <a:bodyPr/>
                    <a:lstStyle/>
                    <a:p>
                      <a:pPr indent="0" lvl="0" marL="0" marR="0" rtl="0" algn="ctr">
                        <a:lnSpc>
                          <a:spcPct val="100000"/>
                        </a:lnSpc>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r>
              <a:tr h="561525">
                <a:tc>
                  <a:txBody>
                    <a:bodyPr/>
                    <a:lstStyle/>
                    <a:p>
                      <a:pPr indent="0" lvl="0" marL="0" rtl="0" algn="l">
                        <a:spcBef>
                          <a:spcPts val="0"/>
                        </a:spcBef>
                        <a:spcAft>
                          <a:spcPts val="0"/>
                        </a:spcAft>
                        <a:buNone/>
                      </a:pPr>
                      <a:r>
                        <a:rPr b="1" lang="en" sz="1100">
                          <a:solidFill>
                            <a:schemeClr val="accent1"/>
                          </a:solidFill>
                          <a:latin typeface="Lexend"/>
                          <a:ea typeface="Lexend"/>
                          <a:cs typeface="Lexend"/>
                          <a:sym typeface="Lexend"/>
                        </a:rPr>
                        <a:t>Very Low</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M1</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marR="0" rtl="0" algn="ctr">
                        <a:lnSpc>
                          <a:spcPct val="100000"/>
                        </a:lnSpc>
                        <a:spcBef>
                          <a:spcPts val="0"/>
                        </a:spcBef>
                        <a:spcAft>
                          <a:spcPts val="0"/>
                        </a:spcAft>
                        <a:buNone/>
                      </a:pPr>
                      <a:r>
                        <a:rPr b="1" lang="en">
                          <a:solidFill>
                            <a:schemeClr val="accent1"/>
                          </a:solidFill>
                          <a:latin typeface="Lexend"/>
                          <a:ea typeface="Lexend"/>
                          <a:cs typeface="Lexend"/>
                          <a:sym typeface="Lexend"/>
                        </a:rPr>
                        <a:t>M2</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rPr b="1" lang="en">
                          <a:solidFill>
                            <a:schemeClr val="accent1"/>
                          </a:solidFill>
                          <a:latin typeface="Lexend"/>
                          <a:ea typeface="Lexend"/>
                          <a:cs typeface="Lexend"/>
                          <a:sym typeface="Lexend"/>
                        </a:rPr>
                        <a:t>M3</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97F540"/>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rgbClr val="FFE705"/>
                    </a:solidFill>
                  </a:tcPr>
                </a:tc>
              </a:tr>
            </a:tbl>
          </a:graphicData>
        </a:graphic>
      </p:graphicFrame>
      <p:sp>
        <p:nvSpPr>
          <p:cNvPr id="432" name="Google Shape;432;p41"/>
          <p:cNvSpPr txBox="1"/>
          <p:nvPr/>
        </p:nvSpPr>
        <p:spPr>
          <a:xfrm>
            <a:off x="2310825" y="1039800"/>
            <a:ext cx="4049400" cy="2025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exend ExtraBold"/>
                <a:ea typeface="Lexend ExtraBold"/>
                <a:cs typeface="Lexend ExtraBold"/>
                <a:sym typeface="Lexend ExtraBold"/>
              </a:rPr>
              <a:t>Impact</a:t>
            </a:r>
            <a:endParaRPr>
              <a:solidFill>
                <a:schemeClr val="lt1"/>
              </a:solidFill>
              <a:latin typeface="Lexend ExtraBold"/>
              <a:ea typeface="Lexend ExtraBold"/>
              <a:cs typeface="Lexend ExtraBold"/>
              <a:sym typeface="Lexend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37" name="Shape 437"/>
        <p:cNvGrpSpPr/>
        <p:nvPr/>
      </p:nvGrpSpPr>
      <p:grpSpPr>
        <a:xfrm>
          <a:off x="0" y="0"/>
          <a:ext cx="0" cy="0"/>
          <a:chOff x="0" y="0"/>
          <a:chExt cx="0" cy="0"/>
        </a:xfrm>
      </p:grpSpPr>
      <p:sp>
        <p:nvSpPr>
          <p:cNvPr id="438" name="Google Shape;438;p42"/>
          <p:cNvSpPr txBox="1"/>
          <p:nvPr/>
        </p:nvSpPr>
        <p:spPr>
          <a:xfrm>
            <a:off x="246650" y="108238"/>
            <a:ext cx="1985400" cy="99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500"/>
              </a:spcBef>
              <a:spcAft>
                <a:spcPts val="0"/>
              </a:spcAft>
              <a:buNone/>
            </a:pPr>
            <a:r>
              <a:rPr b="1" lang="en" sz="5600">
                <a:solidFill>
                  <a:schemeClr val="accent1"/>
                </a:solidFill>
                <a:latin typeface="Source Sans Pro"/>
                <a:ea typeface="Source Sans Pro"/>
                <a:cs typeface="Source Sans Pro"/>
                <a:sym typeface="Source Sans Pro"/>
              </a:rPr>
              <a:t>MFCD </a:t>
            </a:r>
            <a:endParaRPr b="1" sz="5600">
              <a:solidFill>
                <a:schemeClr val="accent1"/>
              </a:solidFill>
              <a:latin typeface="Source Sans Pro"/>
              <a:ea typeface="Source Sans Pro"/>
              <a:cs typeface="Source Sans Pro"/>
              <a:sym typeface="Source Sans Pro"/>
            </a:endParaRPr>
          </a:p>
          <a:p>
            <a:pPr indent="0" lvl="0" marL="0" marR="0" rtl="0" algn="l">
              <a:lnSpc>
                <a:spcPct val="85000"/>
              </a:lnSpc>
              <a:spcBef>
                <a:spcPts val="100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a:p>
            <a:pPr indent="0" lvl="0" marL="0" marR="0" rtl="0" algn="l">
              <a:lnSpc>
                <a:spcPct val="85000"/>
              </a:lnSpc>
              <a:spcBef>
                <a:spcPts val="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p:txBody>
      </p:sp>
      <p:sp>
        <p:nvSpPr>
          <p:cNvPr id="439" name="Google Shape;439;p42"/>
          <p:cNvSpPr txBox="1"/>
          <p:nvPr/>
        </p:nvSpPr>
        <p:spPr>
          <a:xfrm>
            <a:off x="510910" y="2999043"/>
            <a:ext cx="4515900" cy="230100"/>
          </a:xfrm>
          <a:prstGeom prst="rect">
            <a:avLst/>
          </a:prstGeom>
          <a:noFill/>
          <a:ln>
            <a:noFill/>
          </a:ln>
        </p:spPr>
        <p:txBody>
          <a:bodyPr anchorCtr="0" anchor="t" bIns="34275" lIns="68575" spcFirstLastPara="1" rIns="68575" wrap="square" tIns="34275">
            <a:spAutoFit/>
          </a:bodyPr>
          <a:lstStyle/>
          <a:p>
            <a:pPr indent="0" lvl="0" marL="0" marR="0" rtl="0" algn="l">
              <a:lnSpc>
                <a:spcPct val="95000"/>
              </a:lnSpc>
              <a:spcBef>
                <a:spcPts val="0"/>
              </a:spcBef>
              <a:spcAft>
                <a:spcPts val="0"/>
              </a:spcAft>
              <a:buNone/>
            </a:pPr>
            <a:r>
              <a:t/>
            </a:r>
            <a:endParaRPr sz="1100"/>
          </a:p>
        </p:txBody>
      </p:sp>
      <p:sp>
        <p:nvSpPr>
          <p:cNvPr id="440" name="Google Shape;440;p4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ReasonED.io | Feasibility</a:t>
            </a:r>
            <a:endParaRPr sz="1100">
              <a:solidFill>
                <a:schemeClr val="accent1"/>
              </a:solidFill>
              <a:latin typeface="Source Sans Pro"/>
              <a:ea typeface="Source Sans Pro"/>
              <a:cs typeface="Source Sans Pro"/>
              <a:sym typeface="Source Sans Pro"/>
            </a:endParaRPr>
          </a:p>
        </p:txBody>
      </p:sp>
      <p:sp>
        <p:nvSpPr>
          <p:cNvPr id="441" name="Google Shape;44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
        <p:nvSpPr>
          <p:cNvPr id="442" name="Google Shape;442;p4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410</a:t>
            </a:r>
            <a:endParaRPr sz="1100">
              <a:solidFill>
                <a:schemeClr val="accent1"/>
              </a:solidFill>
              <a:latin typeface="Source Sans Pro"/>
              <a:ea typeface="Source Sans Pro"/>
              <a:cs typeface="Source Sans Pro"/>
              <a:sym typeface="Source Sans Pro"/>
            </a:endParaRPr>
          </a:p>
        </p:txBody>
      </p:sp>
      <p:cxnSp>
        <p:nvCxnSpPr>
          <p:cNvPr id="443" name="Google Shape;443;p42"/>
          <p:cNvCxnSpPr/>
          <p:nvPr/>
        </p:nvCxnSpPr>
        <p:spPr>
          <a:xfrm>
            <a:off x="3393975" y="4480088"/>
            <a:ext cx="0" cy="164100"/>
          </a:xfrm>
          <a:prstGeom prst="straightConnector1">
            <a:avLst/>
          </a:prstGeom>
          <a:noFill/>
          <a:ln cap="flat" cmpd="sng" w="38100">
            <a:solidFill>
              <a:schemeClr val="accent1"/>
            </a:solidFill>
            <a:prstDash val="solid"/>
            <a:round/>
            <a:headEnd len="med" w="med" type="none"/>
            <a:tailEnd len="med" w="med" type="none"/>
          </a:ln>
        </p:spPr>
      </p:cxnSp>
      <p:pic>
        <p:nvPicPr>
          <p:cNvPr id="444" name="Google Shape;444;p42"/>
          <p:cNvPicPr preferRelativeResize="0"/>
          <p:nvPr/>
        </p:nvPicPr>
        <p:blipFill>
          <a:blip r:embed="rId3">
            <a:alphaModFix/>
          </a:blip>
          <a:stretch>
            <a:fillRect/>
          </a:stretch>
        </p:blipFill>
        <p:spPr>
          <a:xfrm>
            <a:off x="119150" y="657413"/>
            <a:ext cx="6815749" cy="4045401"/>
          </a:xfrm>
          <a:prstGeom prst="rect">
            <a:avLst/>
          </a:prstGeom>
          <a:noFill/>
          <a:ln>
            <a:noFill/>
          </a:ln>
        </p:spPr>
      </p:pic>
      <p:pic>
        <p:nvPicPr>
          <p:cNvPr id="445" name="Google Shape;445;p42"/>
          <p:cNvPicPr preferRelativeResize="0"/>
          <p:nvPr/>
        </p:nvPicPr>
        <p:blipFill>
          <a:blip r:embed="rId4">
            <a:alphaModFix/>
          </a:blip>
          <a:stretch>
            <a:fillRect/>
          </a:stretch>
        </p:blipFill>
        <p:spPr>
          <a:xfrm>
            <a:off x="2971340" y="4497944"/>
            <a:ext cx="260037" cy="292501"/>
          </a:xfrm>
          <a:prstGeom prst="rect">
            <a:avLst/>
          </a:prstGeom>
          <a:noFill/>
          <a:ln>
            <a:noFill/>
          </a:ln>
        </p:spPr>
      </p:pic>
      <p:cxnSp>
        <p:nvCxnSpPr>
          <p:cNvPr id="446" name="Google Shape;446;p42"/>
          <p:cNvCxnSpPr/>
          <p:nvPr/>
        </p:nvCxnSpPr>
        <p:spPr>
          <a:xfrm>
            <a:off x="3231373" y="4644187"/>
            <a:ext cx="325200" cy="0"/>
          </a:xfrm>
          <a:prstGeom prst="straightConnector1">
            <a:avLst/>
          </a:prstGeom>
          <a:noFill/>
          <a:ln cap="flat" cmpd="sng" w="38100">
            <a:solidFill>
              <a:schemeClr val="accent1"/>
            </a:solidFill>
            <a:prstDash val="solid"/>
            <a:round/>
            <a:headEnd len="med" w="med" type="none"/>
            <a:tailEnd len="med" w="med" type="none"/>
          </a:ln>
        </p:spPr>
      </p:cxnSp>
      <p:sp>
        <p:nvSpPr>
          <p:cNvPr id="447" name="Google Shape;447;p42"/>
          <p:cNvSpPr txBox="1"/>
          <p:nvPr/>
        </p:nvSpPr>
        <p:spPr>
          <a:xfrm>
            <a:off x="3515050" y="4497938"/>
            <a:ext cx="68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1"/>
                </a:solidFill>
                <a:latin typeface="Lexend"/>
                <a:ea typeface="Lexend"/>
                <a:cs typeface="Lexend"/>
                <a:sym typeface="Lexend"/>
              </a:rPr>
              <a:t>GDScript</a:t>
            </a:r>
            <a:endParaRPr b="1" sz="500">
              <a:solidFill>
                <a:schemeClr val="accent1"/>
              </a:solidFill>
              <a:latin typeface="Lexend"/>
              <a:ea typeface="Lexend"/>
              <a:cs typeface="Lexend"/>
              <a:sym typeface="Lexe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1" name="Shape 451"/>
        <p:cNvGrpSpPr/>
        <p:nvPr/>
      </p:nvGrpSpPr>
      <p:grpSpPr>
        <a:xfrm>
          <a:off x="0" y="0"/>
          <a:ext cx="0" cy="0"/>
          <a:chOff x="0" y="0"/>
          <a:chExt cx="0" cy="0"/>
        </a:xfrm>
      </p:grpSpPr>
      <p:sp>
        <p:nvSpPr>
          <p:cNvPr id="452" name="Google Shape;452;p43"/>
          <p:cNvSpPr/>
          <p:nvPr/>
        </p:nvSpPr>
        <p:spPr>
          <a:xfrm>
            <a:off x="85925" y="769650"/>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453" name="Google Shape;453;p43"/>
          <p:cNvSpPr txBox="1"/>
          <p:nvPr>
            <p:ph type="title"/>
          </p:nvPr>
        </p:nvSpPr>
        <p:spPr>
          <a:xfrm>
            <a:off x="460150" y="394550"/>
            <a:ext cx="39822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 Conclusion</a:t>
            </a:r>
            <a:endParaRPr sz="3300">
              <a:solidFill>
                <a:schemeClr val="lt1"/>
              </a:solidFill>
              <a:latin typeface="Source Sans Pro"/>
              <a:ea typeface="Source Sans Pro"/>
              <a:cs typeface="Source Sans Pro"/>
              <a:sym typeface="Source Sans Pro"/>
            </a:endParaRPr>
          </a:p>
        </p:txBody>
      </p:sp>
      <p:pic>
        <p:nvPicPr>
          <p:cNvPr descr="sketch of an open book, light bulb, and the word, &quot;idea&quot;" id="454" name="Google Shape;454;p43"/>
          <p:cNvPicPr preferRelativeResize="0"/>
          <p:nvPr/>
        </p:nvPicPr>
        <p:blipFill rotWithShape="1">
          <a:blip r:embed="rId3">
            <a:alphaModFix/>
          </a:blip>
          <a:srcRect b="40066" l="61814" r="-4777" t="-1216"/>
          <a:stretch/>
        </p:blipFill>
        <p:spPr>
          <a:xfrm rot="-416615">
            <a:off x="7866853" y="24903"/>
            <a:ext cx="1198591" cy="1372067"/>
          </a:xfrm>
          <a:prstGeom prst="ellipse">
            <a:avLst/>
          </a:prstGeom>
          <a:noFill/>
          <a:ln>
            <a:noFill/>
          </a:ln>
        </p:spPr>
      </p:pic>
      <p:sp>
        <p:nvSpPr>
          <p:cNvPr id="455" name="Google Shape;455;p4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456" name="Google Shape;45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latin typeface="Arial Rounded"/>
              <a:ea typeface="Arial Rounded"/>
              <a:cs typeface="Arial Rounded"/>
              <a:sym typeface="Arial Rounded"/>
            </a:endParaRPr>
          </a:p>
        </p:txBody>
      </p:sp>
      <p:sp>
        <p:nvSpPr>
          <p:cNvPr id="457" name="Google Shape;457;p4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458" name="Google Shape;458;p43"/>
          <p:cNvSpPr txBox="1"/>
          <p:nvPr>
            <p:ph idx="1" type="body"/>
          </p:nvPr>
        </p:nvSpPr>
        <p:spPr>
          <a:xfrm>
            <a:off x="545825" y="979950"/>
            <a:ext cx="4445400" cy="3599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t/>
            </a:r>
            <a:endParaRPr sz="2200">
              <a:solidFill>
                <a:schemeClr val="lt1"/>
              </a:solidFill>
              <a:latin typeface="Lexend"/>
              <a:ea typeface="Lexend"/>
              <a:cs typeface="Lexend"/>
              <a:sym typeface="Lexend"/>
            </a:endParaRPr>
          </a:p>
          <a:p>
            <a:pPr indent="-342900" lvl="0" marL="457200" rtl="0" algn="l">
              <a:lnSpc>
                <a:spcPct val="115000"/>
              </a:lnSpc>
              <a:spcBef>
                <a:spcPts val="1400"/>
              </a:spcBef>
              <a:spcAft>
                <a:spcPts val="0"/>
              </a:spcAft>
              <a:buClr>
                <a:schemeClr val="lt1"/>
              </a:buClr>
              <a:buSzPts val="1800"/>
              <a:buFont typeface="Lexend"/>
              <a:buChar char="•"/>
            </a:pPr>
            <a:r>
              <a:rPr lang="en" sz="1800">
                <a:solidFill>
                  <a:schemeClr val="lt1"/>
                </a:solidFill>
                <a:latin typeface="Lexend"/>
                <a:ea typeface="Lexend"/>
                <a:cs typeface="Lexend"/>
                <a:sym typeface="Lexend"/>
              </a:rPr>
              <a:t>Nationwide lack of logical fallacy identification skills</a:t>
            </a:r>
            <a:endParaRPr sz="1800">
              <a:solidFill>
                <a:schemeClr val="lt1"/>
              </a:solidFill>
              <a:latin typeface="Lexend"/>
              <a:ea typeface="Lexend"/>
              <a:cs typeface="Lexend"/>
              <a:sym typeface="Lexend"/>
            </a:endParaRPr>
          </a:p>
          <a:p>
            <a:pPr indent="-342900" lvl="0" marL="457200" rtl="0" algn="l">
              <a:lnSpc>
                <a:spcPct val="115000"/>
              </a:lnSpc>
              <a:spcBef>
                <a:spcPts val="1000"/>
              </a:spcBef>
              <a:spcAft>
                <a:spcPts val="0"/>
              </a:spcAft>
              <a:buClr>
                <a:schemeClr val="lt1"/>
              </a:buClr>
              <a:buSzPts val="1800"/>
              <a:buFont typeface="Lexend"/>
              <a:buChar char="•"/>
            </a:pPr>
            <a:r>
              <a:rPr lang="en" sz="1800">
                <a:solidFill>
                  <a:schemeClr val="lt1"/>
                </a:solidFill>
                <a:latin typeface="Lexend"/>
                <a:ea typeface="Lexend"/>
                <a:cs typeface="Lexend"/>
                <a:sym typeface="Lexend"/>
              </a:rPr>
              <a:t>Our games and resources will strengthen those skills</a:t>
            </a:r>
            <a:endParaRPr sz="1800">
              <a:solidFill>
                <a:schemeClr val="lt1"/>
              </a:solidFill>
              <a:latin typeface="Lexend"/>
              <a:ea typeface="Lexend"/>
              <a:cs typeface="Lexend"/>
              <a:sym typeface="Lexend"/>
            </a:endParaRPr>
          </a:p>
          <a:p>
            <a:pPr indent="-342900" lvl="0" marL="457200" rtl="0" algn="l">
              <a:lnSpc>
                <a:spcPct val="115000"/>
              </a:lnSpc>
              <a:spcBef>
                <a:spcPts val="1000"/>
              </a:spcBef>
              <a:spcAft>
                <a:spcPts val="0"/>
              </a:spcAft>
              <a:buClr>
                <a:schemeClr val="lt1"/>
              </a:buClr>
              <a:buSzPts val="1800"/>
              <a:buFont typeface="Lexend"/>
              <a:buChar char="•"/>
            </a:pPr>
            <a:r>
              <a:rPr lang="en" sz="1800">
                <a:solidFill>
                  <a:schemeClr val="lt1"/>
                </a:solidFill>
                <a:latin typeface="Lexend"/>
                <a:ea typeface="Lexend"/>
                <a:cs typeface="Lexend"/>
                <a:sym typeface="Lexend"/>
              </a:rPr>
              <a:t>Prioritize critical reasoning in U.S. schools at all grade levels</a:t>
            </a:r>
            <a:endParaRPr sz="1800">
              <a:solidFill>
                <a:schemeClr val="lt1"/>
              </a:solidFill>
              <a:latin typeface="Lexend"/>
              <a:ea typeface="Lexend"/>
              <a:cs typeface="Lexend"/>
              <a:sym typeface="Lexend"/>
            </a:endParaRPr>
          </a:p>
          <a:p>
            <a:pPr indent="0" lvl="0" marL="457200" rtl="0" algn="l">
              <a:lnSpc>
                <a:spcPct val="115000"/>
              </a:lnSpc>
              <a:spcBef>
                <a:spcPts val="1400"/>
              </a:spcBef>
              <a:spcAft>
                <a:spcPts val="1000"/>
              </a:spcAft>
              <a:buNone/>
            </a:pPr>
            <a:r>
              <a:t/>
            </a:r>
            <a:endParaRPr sz="1800">
              <a:solidFill>
                <a:schemeClr val="lt1"/>
              </a:solidFill>
              <a:latin typeface="Lexend"/>
              <a:ea typeface="Lexend"/>
              <a:cs typeface="Lexend"/>
              <a:sym typeface="Lexend"/>
            </a:endParaRPr>
          </a:p>
        </p:txBody>
      </p:sp>
      <p:sp>
        <p:nvSpPr>
          <p:cNvPr id="459" name="Google Shape;459;p43"/>
          <p:cNvSpPr txBox="1"/>
          <p:nvPr/>
        </p:nvSpPr>
        <p:spPr>
          <a:xfrm>
            <a:off x="5317800" y="1781675"/>
            <a:ext cx="3000000" cy="1210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400"/>
              </a:spcBef>
              <a:spcAft>
                <a:spcPts val="1000"/>
              </a:spcAft>
              <a:buNone/>
            </a:pPr>
            <a:r>
              <a:rPr b="1" lang="en" sz="3100">
                <a:solidFill>
                  <a:schemeClr val="lt1"/>
                </a:solidFill>
                <a:latin typeface="Lexend"/>
                <a:ea typeface="Lexend"/>
                <a:cs typeface="Lexend"/>
                <a:sym typeface="Lexend"/>
              </a:rPr>
              <a:t>Questions? Comments?</a:t>
            </a:r>
            <a:endParaRPr sz="2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type="title"/>
          </p:nvPr>
        </p:nvSpPr>
        <p:spPr>
          <a:xfrm>
            <a:off x="540685" y="318450"/>
            <a:ext cx="41730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500"/>
              <a:buFont typeface="Aharoni"/>
              <a:buNone/>
            </a:pPr>
            <a:r>
              <a:rPr lang="en" sz="4500">
                <a:latin typeface="Source Sans Pro"/>
                <a:ea typeface="Source Sans Pro"/>
                <a:cs typeface="Source Sans Pro"/>
                <a:sym typeface="Source Sans Pro"/>
              </a:rPr>
              <a:t>References</a:t>
            </a:r>
            <a:endParaRPr>
              <a:latin typeface="Source Sans Pro"/>
              <a:ea typeface="Source Sans Pro"/>
              <a:cs typeface="Source Sans Pro"/>
              <a:sym typeface="Source Sans Pro"/>
            </a:endParaRPr>
          </a:p>
        </p:txBody>
      </p:sp>
      <p:sp>
        <p:nvSpPr>
          <p:cNvPr id="466" name="Google Shape;466;p44"/>
          <p:cNvSpPr txBox="1"/>
          <p:nvPr>
            <p:ph idx="1" type="body"/>
          </p:nvPr>
        </p:nvSpPr>
        <p:spPr>
          <a:xfrm>
            <a:off x="540675" y="1175850"/>
            <a:ext cx="5724000" cy="3352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0"/>
              </a:spcAft>
              <a:buNone/>
            </a:pPr>
            <a:r>
              <a:rPr b="0" lang="en" sz="800">
                <a:latin typeface="Lexend"/>
                <a:ea typeface="Lexend"/>
                <a:cs typeface="Lexend"/>
                <a:sym typeface="Lexend"/>
              </a:rPr>
              <a:t>American Psychological Association. (n.d.). </a:t>
            </a:r>
            <a:r>
              <a:rPr b="0" i="1" lang="en" sz="800">
                <a:latin typeface="Lexend"/>
                <a:ea typeface="Lexend"/>
                <a:cs typeface="Lexend"/>
                <a:sym typeface="Lexend"/>
              </a:rPr>
              <a:t>Apa Dictionary of Psychology</a:t>
            </a:r>
            <a:r>
              <a:rPr b="0" lang="en" sz="800">
                <a:latin typeface="Lexend"/>
                <a:ea typeface="Lexend"/>
                <a:cs typeface="Lexend"/>
                <a:sym typeface="Lexend"/>
              </a:rPr>
              <a:t>. https://dictionary.apa.org/critical-thinking</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American Psychological Association. (n.d.). </a:t>
            </a:r>
            <a:r>
              <a:rPr b="0" i="1" lang="en" sz="800">
                <a:latin typeface="Lexend"/>
                <a:ea typeface="Lexend"/>
                <a:cs typeface="Lexend"/>
                <a:sym typeface="Lexend"/>
              </a:rPr>
              <a:t>Apa Dictionary of Psychology</a:t>
            </a:r>
            <a:r>
              <a:rPr b="0" lang="en" sz="800">
                <a:latin typeface="Lexend"/>
                <a:ea typeface="Lexend"/>
                <a:cs typeface="Lexend"/>
                <a:sym typeface="Lexend"/>
              </a:rPr>
              <a:t>. American Psychological Association. https://dictionary.apa.org/confirmation-bias</a:t>
            </a:r>
            <a:endParaRPr b="0" sz="800">
              <a:latin typeface="Lexend"/>
              <a:ea typeface="Lexend"/>
              <a:cs typeface="Lexend"/>
              <a:sym typeface="Lexend"/>
            </a:endParaRPr>
          </a:p>
          <a:p>
            <a:pPr indent="-466344" lvl="0" marL="466344" rtl="0" algn="l">
              <a:lnSpc>
                <a:spcPct val="95000"/>
              </a:lnSpc>
              <a:spcBef>
                <a:spcPts val="1200"/>
              </a:spcBef>
              <a:spcAft>
                <a:spcPts val="0"/>
              </a:spcAft>
              <a:buNone/>
            </a:pPr>
            <a:r>
              <a:rPr b="0" lang="en" sz="800">
                <a:latin typeface="Lexend"/>
                <a:ea typeface="Lexend"/>
                <a:cs typeface="Lexend"/>
                <a:sym typeface="Lexend"/>
              </a:rPr>
              <a:t>Bouygues, H. L. (2022, June). </a:t>
            </a:r>
            <a:r>
              <a:rPr b="0" i="1" lang="en" sz="800">
                <a:latin typeface="Lexend"/>
                <a:ea typeface="Lexend"/>
                <a:cs typeface="Lexend"/>
                <a:sym typeface="Lexend"/>
              </a:rPr>
              <a:t>Teaching Critical Thinking in K-12: When There’s A Will But Not Always A Way</a:t>
            </a:r>
            <a:r>
              <a:rPr b="0" lang="en" sz="800">
                <a:latin typeface="Lexend"/>
                <a:ea typeface="Lexend"/>
                <a:cs typeface="Lexend"/>
                <a:sym typeface="Lexend"/>
              </a:rPr>
              <a:t>. https://reboot-foundation.org/. https://reboot-foundation.org/wp-content/uploads/2022/07/Reboot-White-Paper_NAEP-5.pdf</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Cambridge University. (2019). </a:t>
            </a:r>
            <a:r>
              <a:rPr b="0" i="1" lang="en" sz="800">
                <a:latin typeface="Lexend"/>
                <a:ea typeface="Lexend"/>
                <a:cs typeface="Lexend"/>
                <a:sym typeface="Lexend"/>
              </a:rPr>
              <a:t>Critical Thinking Teacher Survey</a:t>
            </a:r>
            <a:r>
              <a:rPr b="0" lang="en" sz="800">
                <a:latin typeface="Lexend"/>
                <a:ea typeface="Lexend"/>
                <a:cs typeface="Lexend"/>
                <a:sym typeface="Lexend"/>
              </a:rPr>
              <a:t>. Cambridge University Press &amp; Assessment. https://www.cambridge.org/us/cambridgeenglish/catalog/skills/unlock-2nd-edition/product-details/teaching-critical-thinking?utm_source=wobl&amp;utm_medium=blog&amp;utm_content=woblcontent&amp;utm_campaign=unlock</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Dictionary.com. (n.d.). </a:t>
            </a:r>
            <a:r>
              <a:rPr b="0" i="1" lang="en" sz="800">
                <a:latin typeface="Lexend"/>
                <a:ea typeface="Lexend"/>
                <a:cs typeface="Lexend"/>
                <a:sym typeface="Lexend"/>
              </a:rPr>
              <a:t>Disinformation definition &amp; meaning</a:t>
            </a:r>
            <a:r>
              <a:rPr b="0" lang="en" sz="800">
                <a:latin typeface="Lexend"/>
                <a:ea typeface="Lexend"/>
                <a:cs typeface="Lexend"/>
                <a:sym typeface="Lexend"/>
              </a:rPr>
              <a:t>. Dictionary.com. https://www.dictionary.com/browse/disinformation</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Dictionary.com. (n.d.). </a:t>
            </a:r>
            <a:r>
              <a:rPr b="0" i="1" lang="en" sz="800">
                <a:latin typeface="Lexend"/>
                <a:ea typeface="Lexend"/>
                <a:cs typeface="Lexend"/>
                <a:sym typeface="Lexend"/>
              </a:rPr>
              <a:t>Misinformation definition &amp; meaning</a:t>
            </a:r>
            <a:r>
              <a:rPr b="0" lang="en" sz="800">
                <a:latin typeface="Lexend"/>
                <a:ea typeface="Lexend"/>
                <a:cs typeface="Lexend"/>
                <a:sym typeface="Lexend"/>
              </a:rPr>
              <a:t>. Dictionary.com. https://www.dictionary.com/browse/misinformation</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Echales, M. Hope. (2017, December 14). Identifying Flaws in Your Twitter Feed: A New Frontier in LSAT Preparation. Blueprint Prep Blog. https://blog.blueprintprep.com/lsat/identifying-flaws-in-your-twitter-feed-a-new-frontier-in-lsat-preparation/</a:t>
            </a:r>
            <a:endParaRPr b="0" sz="800">
              <a:latin typeface="Lexend"/>
              <a:ea typeface="Lexend"/>
              <a:cs typeface="Lexend"/>
              <a:sym typeface="Lexend"/>
            </a:endParaRPr>
          </a:p>
          <a:p>
            <a:pPr indent="0" lvl="0" marL="0" rtl="0" algn="l">
              <a:lnSpc>
                <a:spcPct val="115000"/>
              </a:lnSpc>
              <a:spcBef>
                <a:spcPts val="1200"/>
              </a:spcBef>
              <a:spcAft>
                <a:spcPts val="1200"/>
              </a:spcAft>
              <a:buNone/>
            </a:pPr>
            <a:r>
              <a:t/>
            </a:r>
            <a:endParaRPr sz="800"/>
          </a:p>
        </p:txBody>
      </p:sp>
      <p:sp>
        <p:nvSpPr>
          <p:cNvPr id="467" name="Google Shape;467;p4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468" name="Google Shape;468;p44"/>
          <p:cNvSpPr txBox="1"/>
          <p:nvPr>
            <p:ph idx="12" type="sldNum"/>
          </p:nvPr>
        </p:nvSpPr>
        <p:spPr>
          <a:xfrm>
            <a:off x="8453684" y="48215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dk1"/>
                </a:solidFill>
                <a:latin typeface="Lexend SemiBold"/>
                <a:ea typeface="Lexend SemiBold"/>
                <a:cs typeface="Lexend SemiBold"/>
                <a:sym typeface="Lexend SemiBold"/>
              </a:rPr>
              <a:t>‹#›</a:t>
            </a:fld>
            <a:endParaRPr sz="1100">
              <a:solidFill>
                <a:schemeClr val="dk1"/>
              </a:solidFill>
              <a:latin typeface="Lexend SemiBold"/>
              <a:ea typeface="Lexend SemiBold"/>
              <a:cs typeface="Lexend SemiBold"/>
              <a:sym typeface="Lexend SemiBold"/>
            </a:endParaRPr>
          </a:p>
        </p:txBody>
      </p:sp>
      <p:sp>
        <p:nvSpPr>
          <p:cNvPr id="469" name="Google Shape;469;p4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5"/>
          <p:cNvSpPr txBox="1"/>
          <p:nvPr>
            <p:ph type="title"/>
          </p:nvPr>
        </p:nvSpPr>
        <p:spPr>
          <a:xfrm>
            <a:off x="540671" y="330225"/>
            <a:ext cx="59337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500"/>
              <a:buFont typeface="Aharoni"/>
              <a:buNone/>
            </a:pPr>
            <a:r>
              <a:rPr lang="en" sz="4500">
                <a:latin typeface="Source Sans Pro"/>
                <a:ea typeface="Source Sans Pro"/>
                <a:cs typeface="Source Sans Pro"/>
                <a:sym typeface="Source Sans Pro"/>
              </a:rPr>
              <a:t>References </a:t>
            </a:r>
            <a:r>
              <a:rPr lang="en" sz="3400">
                <a:latin typeface="Source Sans Pro"/>
                <a:ea typeface="Source Sans Pro"/>
                <a:cs typeface="Source Sans Pro"/>
                <a:sym typeface="Source Sans Pro"/>
              </a:rPr>
              <a:t>cont.</a:t>
            </a:r>
            <a:endParaRPr sz="3400">
              <a:latin typeface="Source Sans Pro"/>
              <a:ea typeface="Source Sans Pro"/>
              <a:cs typeface="Source Sans Pro"/>
              <a:sym typeface="Source Sans Pro"/>
            </a:endParaRPr>
          </a:p>
        </p:txBody>
      </p:sp>
      <p:sp>
        <p:nvSpPr>
          <p:cNvPr id="476" name="Google Shape;476;p45"/>
          <p:cNvSpPr txBox="1"/>
          <p:nvPr>
            <p:ph idx="1" type="body"/>
          </p:nvPr>
        </p:nvSpPr>
        <p:spPr>
          <a:xfrm>
            <a:off x="540675" y="1187625"/>
            <a:ext cx="5716200" cy="3352800"/>
          </a:xfrm>
          <a:prstGeom prst="rect">
            <a:avLst/>
          </a:prstGeom>
          <a:noFill/>
          <a:ln>
            <a:noFill/>
          </a:ln>
        </p:spPr>
        <p:txBody>
          <a:bodyPr anchorCtr="0" anchor="t" bIns="45700" lIns="91425" spcFirstLastPara="1" rIns="91425" wrap="square" tIns="45700">
            <a:noAutofit/>
          </a:bodyPr>
          <a:lstStyle/>
          <a:p>
            <a:pPr indent="-466344" lvl="0" marL="466344" rtl="0" algn="l">
              <a:lnSpc>
                <a:spcPct val="115000"/>
              </a:lnSpc>
              <a:spcBef>
                <a:spcPts val="1200"/>
              </a:spcBef>
              <a:spcAft>
                <a:spcPts val="0"/>
              </a:spcAft>
              <a:buNone/>
            </a:pPr>
            <a:r>
              <a:rPr b="0" i="1" lang="en" sz="800">
                <a:latin typeface="Lexend"/>
                <a:ea typeface="Lexend"/>
                <a:cs typeface="Lexend"/>
                <a:sym typeface="Lexend"/>
              </a:rPr>
              <a:t>Fact-checking</a:t>
            </a:r>
            <a:r>
              <a:rPr b="0" lang="en" sz="800">
                <a:latin typeface="Lexend"/>
                <a:ea typeface="Lexend"/>
                <a:cs typeface="Lexend"/>
                <a:sym typeface="Lexend"/>
              </a:rPr>
              <a:t>. FACT-CHECKING definition | Cambridge English Dictionary. (n.d.). https://dictionary.cambridge.org/us/dictionary/english/fact-checking</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i="1" lang="en" sz="800">
                <a:latin typeface="Lexend"/>
                <a:ea typeface="Lexend"/>
                <a:cs typeface="Lexend"/>
                <a:sym typeface="Lexend"/>
              </a:rPr>
              <a:t>Fallacy (n.)</a:t>
            </a:r>
            <a:r>
              <a:rPr b="0" lang="en" sz="800">
                <a:latin typeface="Lexend"/>
                <a:ea typeface="Lexend"/>
                <a:cs typeface="Lexend"/>
                <a:sym typeface="Lexend"/>
              </a:rPr>
              <a:t>. Etymology. (n.d.). https://www.etymonline.com/word/fallacy</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i="1" lang="en" sz="800">
                <a:latin typeface="Lexend"/>
                <a:ea typeface="Lexend"/>
                <a:cs typeface="Lexend"/>
                <a:sym typeface="Lexend"/>
              </a:rPr>
              <a:t>False dilemma fallacy</a:t>
            </a:r>
            <a:r>
              <a:rPr b="0" lang="en" sz="800">
                <a:latin typeface="Lexend"/>
                <a:ea typeface="Lexend"/>
                <a:cs typeface="Lexend"/>
                <a:sym typeface="Lexend"/>
              </a:rPr>
              <a:t>. Excelsior OWL. (2022, May 19). https://owl.excelsior.edu/argument-and-critical-thinking/logical-fallacies/logical-fallacies-false-dilemma/#:~:text=Sometimes%20called%20the%20%E2%80%9Ceither%2Dor,actually%20many%20shades%20of%20gray.</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Nikolopoulou, K. (2023, October 9). </a:t>
            </a:r>
            <a:r>
              <a:rPr b="0" i="1" lang="en" sz="800">
                <a:latin typeface="Lexend"/>
                <a:ea typeface="Lexend"/>
                <a:cs typeface="Lexend"/>
                <a:sym typeface="Lexend"/>
              </a:rPr>
              <a:t>Logical fallacies: Definition, types, list &amp; examples</a:t>
            </a:r>
            <a:r>
              <a:rPr b="0" lang="en" sz="800">
                <a:latin typeface="Lexend"/>
                <a:ea typeface="Lexend"/>
                <a:cs typeface="Lexend"/>
                <a:sym typeface="Lexend"/>
              </a:rPr>
              <a:t>. Scribbr. https://www.scribbr.com/fallacies/logical-fallacy/ </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i="1" lang="en" sz="800">
                <a:latin typeface="Lexend"/>
                <a:ea typeface="Lexend"/>
                <a:cs typeface="Lexend"/>
                <a:sym typeface="Lexend"/>
              </a:rPr>
              <a:t>Slippery slope fallacy</a:t>
            </a:r>
            <a:r>
              <a:rPr b="0" lang="en" sz="800">
                <a:latin typeface="Lexend"/>
                <a:ea typeface="Lexend"/>
                <a:cs typeface="Lexend"/>
                <a:sym typeface="Lexend"/>
              </a:rPr>
              <a:t>. Excelsior OWL. (2022, May 23). https://owl.excelsior.edu/argument-and-critical-thinking/logical-fallacies/logical-fallacies-slippery-slope/</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i="1" lang="en" sz="800">
                <a:latin typeface="Lexend"/>
                <a:ea typeface="Lexend"/>
                <a:cs typeface="Lexend"/>
                <a:sym typeface="Lexend"/>
              </a:rPr>
              <a:t>Straw Man Fallacy</a:t>
            </a:r>
            <a:r>
              <a:rPr b="0" lang="en" sz="800">
                <a:latin typeface="Lexend"/>
                <a:ea typeface="Lexend"/>
                <a:cs typeface="Lexend"/>
                <a:sym typeface="Lexend"/>
              </a:rPr>
              <a:t>. Excelsior OWL. (2023, September 19). https://owl.excelsior.edu/argument-and-critical-thinking/logical-fallacies/logical-fallacies-straw-man/ </a:t>
            </a:r>
            <a:endParaRPr b="0" sz="800">
              <a:latin typeface="Lexend"/>
              <a:ea typeface="Lexend"/>
              <a:cs typeface="Lexend"/>
              <a:sym typeface="Lexend"/>
            </a:endParaRPr>
          </a:p>
          <a:p>
            <a:pPr indent="-466344" lvl="0" marL="466344" rtl="0" algn="l">
              <a:lnSpc>
                <a:spcPct val="115000"/>
              </a:lnSpc>
              <a:spcBef>
                <a:spcPts val="1200"/>
              </a:spcBef>
              <a:spcAft>
                <a:spcPts val="0"/>
              </a:spcAft>
              <a:buNone/>
            </a:pPr>
            <a:r>
              <a:rPr b="0" lang="en" sz="800">
                <a:latin typeface="Lexend"/>
                <a:ea typeface="Lexend"/>
                <a:cs typeface="Lexend"/>
                <a:sym typeface="Lexend"/>
              </a:rPr>
              <a:t>Wardle, C., &amp; Derakhshan, H. (2017, September 27). INFORMATION DISORDER: Toward an interdisciplinary framework for research and policy making. https://tverezo.info/wp-content/uploads/2017/11/PREMS-162317-GBR-2018-Report-desinformation-A4-BAT.pdf </a:t>
            </a:r>
            <a:endParaRPr b="0" sz="800">
              <a:latin typeface="Lexend"/>
              <a:ea typeface="Lexend"/>
              <a:cs typeface="Lexend"/>
              <a:sym typeface="Lexend"/>
            </a:endParaRPr>
          </a:p>
          <a:p>
            <a:pPr indent="-466344" lvl="0" marL="466344" rtl="0" algn="l">
              <a:lnSpc>
                <a:spcPct val="115000"/>
              </a:lnSpc>
              <a:spcBef>
                <a:spcPts val="1200"/>
              </a:spcBef>
              <a:spcAft>
                <a:spcPts val="1200"/>
              </a:spcAft>
              <a:buNone/>
            </a:pPr>
            <a:r>
              <a:t/>
            </a:r>
            <a:endParaRPr b="0" sz="900">
              <a:latin typeface="Arial Rounded"/>
              <a:ea typeface="Arial Rounded"/>
              <a:cs typeface="Arial Rounded"/>
              <a:sym typeface="Arial Rounded"/>
            </a:endParaRPr>
          </a:p>
        </p:txBody>
      </p:sp>
      <p:sp>
        <p:nvSpPr>
          <p:cNvPr id="477" name="Google Shape;477;p4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478" name="Google Shape;478;p45"/>
          <p:cNvSpPr txBox="1"/>
          <p:nvPr>
            <p:ph idx="12" type="sldNum"/>
          </p:nvPr>
        </p:nvSpPr>
        <p:spPr>
          <a:xfrm>
            <a:off x="8459584" y="48265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dk1"/>
                </a:solidFill>
                <a:latin typeface="Lexend SemiBold"/>
                <a:ea typeface="Lexend SemiBold"/>
                <a:cs typeface="Lexend SemiBold"/>
                <a:sym typeface="Lexend SemiBold"/>
              </a:rPr>
              <a:t>‹#›</a:t>
            </a:fld>
            <a:endParaRPr>
              <a:solidFill>
                <a:schemeClr val="accent1"/>
              </a:solidFill>
            </a:endParaRPr>
          </a:p>
        </p:txBody>
      </p:sp>
      <p:sp>
        <p:nvSpPr>
          <p:cNvPr id="479" name="Google Shape;479;p4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 name="Shape 131"/>
        <p:cNvGrpSpPr/>
        <p:nvPr/>
      </p:nvGrpSpPr>
      <p:grpSpPr>
        <a:xfrm>
          <a:off x="0" y="0"/>
          <a:ext cx="0" cy="0"/>
          <a:chOff x="0" y="0"/>
          <a:chExt cx="0" cy="0"/>
        </a:xfrm>
      </p:grpSpPr>
      <p:sp>
        <p:nvSpPr>
          <p:cNvPr id="132" name="Google Shape;132;p22"/>
          <p:cNvSpPr/>
          <p:nvPr/>
        </p:nvSpPr>
        <p:spPr>
          <a:xfrm>
            <a:off x="73950" y="745775"/>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33" name="Google Shape;133;p22"/>
          <p:cNvSpPr txBox="1"/>
          <p:nvPr>
            <p:ph type="title"/>
          </p:nvPr>
        </p:nvSpPr>
        <p:spPr>
          <a:xfrm>
            <a:off x="364575" y="192050"/>
            <a:ext cx="39822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 Biographies</a:t>
            </a:r>
            <a:endParaRPr sz="3300">
              <a:solidFill>
                <a:schemeClr val="lt1"/>
              </a:solidFill>
              <a:latin typeface="Source Sans Pro"/>
              <a:ea typeface="Source Sans Pro"/>
              <a:cs typeface="Source Sans Pro"/>
              <a:sym typeface="Source Sans Pro"/>
            </a:endParaRPr>
          </a:p>
        </p:txBody>
      </p:sp>
      <p:sp>
        <p:nvSpPr>
          <p:cNvPr id="134" name="Google Shape;134;p22"/>
          <p:cNvSpPr txBox="1"/>
          <p:nvPr>
            <p:ph idx="1" type="body"/>
          </p:nvPr>
        </p:nvSpPr>
        <p:spPr>
          <a:xfrm>
            <a:off x="429400" y="2959950"/>
            <a:ext cx="2103900" cy="1997400"/>
          </a:xfrm>
          <a:prstGeom prst="rect">
            <a:avLst/>
          </a:prstGeom>
        </p:spPr>
        <p:txBody>
          <a:bodyPr anchorCtr="0" anchor="t" bIns="45700" lIns="91425" spcFirstLastPara="1" rIns="91425" wrap="square" tIns="45700">
            <a:normAutofit/>
          </a:bodyPr>
          <a:lstStyle/>
          <a:p>
            <a:pPr indent="0" lvl="0" marL="0" rtl="0" algn="l">
              <a:lnSpc>
                <a:spcPct val="100000"/>
              </a:lnSpc>
              <a:spcBef>
                <a:spcPts val="1400"/>
              </a:spcBef>
              <a:spcAft>
                <a:spcPts val="0"/>
              </a:spcAft>
              <a:buSzPts val="852"/>
              <a:buNone/>
            </a:pPr>
            <a:r>
              <a:rPr b="0" lang="en" sz="1030">
                <a:solidFill>
                  <a:schemeClr val="lt1"/>
                </a:solidFill>
                <a:latin typeface="Source Sans Pro"/>
                <a:ea typeface="Source Sans Pro"/>
                <a:cs typeface="Source Sans Pro"/>
                <a:sym typeface="Source Sans Pro"/>
              </a:rPr>
              <a:t>Emily </a:t>
            </a:r>
            <a:r>
              <a:rPr b="0" lang="en" sz="1030">
                <a:solidFill>
                  <a:schemeClr val="lt1"/>
                </a:solidFill>
                <a:latin typeface="Source Sans Pro"/>
                <a:ea typeface="Source Sans Pro"/>
                <a:cs typeface="Source Sans Pro"/>
                <a:sym typeface="Source Sans Pro"/>
              </a:rPr>
              <a:t>is a senior undergraduate at ODU. She </a:t>
            </a:r>
            <a:r>
              <a:rPr b="0" lang="en" sz="1030">
                <a:solidFill>
                  <a:schemeClr val="lt1"/>
                </a:solidFill>
                <a:latin typeface="Source Sans Pro"/>
                <a:ea typeface="Source Sans Pro"/>
                <a:cs typeface="Source Sans Pro"/>
                <a:sym typeface="Source Sans Pro"/>
              </a:rPr>
              <a:t>has an Associate degree in Information Systems and will pursue software engineering after earning her B.S.C.S.. At ODU, she has interned with the Game Studies program as a developer and participated in a research project. She is interested in developing educational tools, video games, and mobile apps. </a:t>
            </a:r>
            <a:endParaRPr b="0" sz="1030">
              <a:solidFill>
                <a:schemeClr val="lt1"/>
              </a:solidFill>
              <a:latin typeface="Source Sans Pro"/>
              <a:ea typeface="Source Sans Pro"/>
              <a:cs typeface="Source Sans Pro"/>
              <a:sym typeface="Source Sans Pro"/>
            </a:endParaRPr>
          </a:p>
        </p:txBody>
      </p:sp>
      <p:sp>
        <p:nvSpPr>
          <p:cNvPr id="135" name="Google Shape;135;p22"/>
          <p:cNvSpPr txBox="1"/>
          <p:nvPr>
            <p:ph idx="1" type="body"/>
          </p:nvPr>
        </p:nvSpPr>
        <p:spPr>
          <a:xfrm>
            <a:off x="517875"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Emily Louk</a:t>
            </a:r>
            <a:endParaRPr>
              <a:solidFill>
                <a:schemeClr val="lt1"/>
              </a:solidFill>
              <a:latin typeface="Source Sans Pro"/>
              <a:ea typeface="Source Sans Pro"/>
              <a:cs typeface="Source Sans Pro"/>
              <a:sym typeface="Source Sans Pro"/>
            </a:endParaRPr>
          </a:p>
        </p:txBody>
      </p:sp>
      <p:sp>
        <p:nvSpPr>
          <p:cNvPr id="136" name="Google Shape;136;p22"/>
          <p:cNvSpPr txBox="1"/>
          <p:nvPr>
            <p:ph idx="1" type="body"/>
          </p:nvPr>
        </p:nvSpPr>
        <p:spPr>
          <a:xfrm>
            <a:off x="253330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Dakota is </a:t>
            </a:r>
            <a:r>
              <a:rPr b="0" lang="en" sz="1000">
                <a:solidFill>
                  <a:schemeClr val="lt1"/>
                </a:solidFill>
                <a:latin typeface="Source Sans Pro"/>
                <a:ea typeface="Source Sans Pro"/>
                <a:cs typeface="Source Sans Pro"/>
                <a:sym typeface="Source Sans Pro"/>
              </a:rPr>
              <a:t>still </a:t>
            </a:r>
            <a:r>
              <a:rPr b="0" lang="en" sz="1000">
                <a:solidFill>
                  <a:schemeClr val="lt1"/>
                </a:solidFill>
                <a:latin typeface="Source Sans Pro"/>
                <a:ea typeface="Source Sans Pro"/>
                <a:cs typeface="Source Sans Pro"/>
                <a:sym typeface="Source Sans Pro"/>
              </a:rPr>
              <a:t>finishing his Associates degree at LFCC while working through the remaining courses at ODU for his Bachelors. Dakota is currently working as a games programmer selling plugins on the Unreal Engine marketplace as well as a contract programmer for Small Indie Company developing their upcoming title “We The People”.</a:t>
            </a:r>
            <a:endParaRPr b="0" sz="1000">
              <a:solidFill>
                <a:schemeClr val="lt1"/>
              </a:solidFill>
              <a:latin typeface="Source Sans Pro"/>
              <a:ea typeface="Source Sans Pro"/>
              <a:cs typeface="Source Sans Pro"/>
              <a:sym typeface="Source Sans Pro"/>
            </a:endParaRPr>
          </a:p>
        </p:txBody>
      </p:sp>
      <p:sp>
        <p:nvSpPr>
          <p:cNvPr id="137" name="Google Shape;137;p22"/>
          <p:cNvSpPr txBox="1"/>
          <p:nvPr>
            <p:ph idx="1" type="body"/>
          </p:nvPr>
        </p:nvSpPr>
        <p:spPr>
          <a:xfrm>
            <a:off x="467005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Areeb </a:t>
            </a:r>
            <a:r>
              <a:rPr b="0" lang="en" sz="1000">
                <a:solidFill>
                  <a:schemeClr val="lt1"/>
                </a:solidFill>
                <a:latin typeface="Source Sans Pro"/>
                <a:ea typeface="Source Sans Pro"/>
                <a:cs typeface="Source Sans Pro"/>
                <a:sym typeface="Source Sans Pro"/>
              </a:rPr>
              <a:t>is a senior at Old Dominion University pursuing his undergraduate degree in Computer Science. He</a:t>
            </a:r>
            <a:r>
              <a:rPr b="0" lang="en" sz="1000">
                <a:solidFill>
                  <a:schemeClr val="lt1"/>
                </a:solidFill>
                <a:latin typeface="Source Sans Pro"/>
                <a:ea typeface="Source Sans Pro"/>
                <a:cs typeface="Source Sans Pro"/>
                <a:sym typeface="Source Sans Pro"/>
              </a:rPr>
              <a:t> recently completed a 10-week summer internship with Automatic Data Processing (ADP), honing his skills as a Full-Stack Developer. Areeb specifically enjoys front-end development, and working with JavaScript libraries such as React, Express, and Node.js.</a:t>
            </a:r>
            <a:endParaRPr b="0" sz="1000">
              <a:solidFill>
                <a:schemeClr val="lt1"/>
              </a:solidFill>
              <a:latin typeface="Source Sans Pro"/>
              <a:ea typeface="Source Sans Pro"/>
              <a:cs typeface="Source Sans Pro"/>
              <a:sym typeface="Source Sans Pro"/>
            </a:endParaRPr>
          </a:p>
        </p:txBody>
      </p:sp>
      <p:sp>
        <p:nvSpPr>
          <p:cNvPr id="138" name="Google Shape;138;p22"/>
          <p:cNvSpPr txBox="1"/>
          <p:nvPr>
            <p:ph idx="1" type="body"/>
          </p:nvPr>
        </p:nvSpPr>
        <p:spPr>
          <a:xfrm>
            <a:off x="6751725" y="2956600"/>
            <a:ext cx="2103900" cy="172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June is </a:t>
            </a:r>
            <a:r>
              <a:rPr b="0" lang="en" sz="1000">
                <a:solidFill>
                  <a:schemeClr val="lt1"/>
                </a:solidFill>
                <a:latin typeface="Source Sans Pro"/>
                <a:ea typeface="Source Sans Pro"/>
                <a:cs typeface="Source Sans Pro"/>
                <a:sym typeface="Source Sans Pro"/>
              </a:rPr>
              <a:t>a senior Computer Science undergraduate at </a:t>
            </a:r>
            <a:r>
              <a:rPr b="0" lang="en" sz="1000">
                <a:solidFill>
                  <a:schemeClr val="lt1"/>
                </a:solidFill>
                <a:latin typeface="Source Sans Pro"/>
                <a:ea typeface="Source Sans Pro"/>
                <a:cs typeface="Source Sans Pro"/>
                <a:sym typeface="Source Sans Pro"/>
              </a:rPr>
              <a:t>ODU</a:t>
            </a:r>
            <a:r>
              <a:rPr b="0" lang="en" sz="1000">
                <a:solidFill>
                  <a:schemeClr val="lt1"/>
                </a:solidFill>
                <a:latin typeface="Source Sans Pro"/>
                <a:ea typeface="Source Sans Pro"/>
                <a:cs typeface="Source Sans Pro"/>
                <a:sym typeface="Source Sans Pro"/>
              </a:rPr>
              <a:t> in the </a:t>
            </a:r>
            <a:r>
              <a:rPr b="0" lang="en" sz="1000">
                <a:solidFill>
                  <a:schemeClr val="lt1"/>
                </a:solidFill>
                <a:latin typeface="Source Sans Pro"/>
                <a:ea typeface="Source Sans Pro"/>
                <a:cs typeface="Source Sans Pro"/>
                <a:sym typeface="Source Sans Pro"/>
              </a:rPr>
              <a:t>linked Master’s program. She has an associate degree in Science from Piedmont Virginia Community College. She enjoys helping others explore new topics and improve their skills and reasoning. </a:t>
            </a:r>
            <a:endParaRPr b="0" sz="1000">
              <a:solidFill>
                <a:schemeClr val="lt1"/>
              </a:solidFill>
              <a:latin typeface="Source Sans Pro"/>
              <a:ea typeface="Source Sans Pro"/>
              <a:cs typeface="Source Sans Pro"/>
              <a:sym typeface="Source Sans Pro"/>
            </a:endParaRPr>
          </a:p>
        </p:txBody>
      </p:sp>
      <p:sp>
        <p:nvSpPr>
          <p:cNvPr id="139" name="Google Shape;139;p22"/>
          <p:cNvSpPr txBox="1"/>
          <p:nvPr>
            <p:ph idx="1" type="body"/>
          </p:nvPr>
        </p:nvSpPr>
        <p:spPr>
          <a:xfrm>
            <a:off x="2670613"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Dakota Dawe</a:t>
            </a:r>
            <a:endParaRPr>
              <a:solidFill>
                <a:schemeClr val="lt1"/>
              </a:solidFill>
              <a:latin typeface="Source Sans Pro"/>
              <a:ea typeface="Source Sans Pro"/>
              <a:cs typeface="Source Sans Pro"/>
              <a:sym typeface="Source Sans Pro"/>
            </a:endParaRPr>
          </a:p>
        </p:txBody>
      </p:sp>
      <p:sp>
        <p:nvSpPr>
          <p:cNvPr id="140" name="Google Shape;140;p22"/>
          <p:cNvSpPr txBox="1"/>
          <p:nvPr>
            <p:ph idx="1" type="body"/>
          </p:nvPr>
        </p:nvSpPr>
        <p:spPr>
          <a:xfrm>
            <a:off x="4823375"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Areeb Nabi</a:t>
            </a:r>
            <a:endParaRPr>
              <a:solidFill>
                <a:schemeClr val="lt1"/>
              </a:solidFill>
              <a:latin typeface="Source Sans Pro"/>
              <a:ea typeface="Source Sans Pro"/>
              <a:cs typeface="Source Sans Pro"/>
              <a:sym typeface="Source Sans Pro"/>
            </a:endParaRPr>
          </a:p>
        </p:txBody>
      </p:sp>
      <p:sp>
        <p:nvSpPr>
          <p:cNvPr id="141" name="Google Shape;141;p22"/>
          <p:cNvSpPr txBox="1"/>
          <p:nvPr>
            <p:ph idx="1" type="body"/>
          </p:nvPr>
        </p:nvSpPr>
        <p:spPr>
          <a:xfrm>
            <a:off x="6905013"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June Troyer</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42" name="Google Shape;142;p22"/>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43" name="Google Shape;143;p2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pic>
        <p:nvPicPr>
          <p:cNvPr id="144" name="Google Shape;144;p22"/>
          <p:cNvPicPr preferRelativeResize="0"/>
          <p:nvPr/>
        </p:nvPicPr>
        <p:blipFill rotWithShape="1">
          <a:blip r:embed="rId4">
            <a:alphaModFix/>
          </a:blip>
          <a:srcRect b="0" l="2376" r="5872" t="0"/>
          <a:stretch/>
        </p:blipFill>
        <p:spPr>
          <a:xfrm>
            <a:off x="613200" y="1394325"/>
            <a:ext cx="1606650" cy="1492150"/>
          </a:xfrm>
          <a:prstGeom prst="rect">
            <a:avLst/>
          </a:prstGeom>
          <a:noFill/>
          <a:ln>
            <a:noFill/>
          </a:ln>
        </p:spPr>
      </p:pic>
      <p:pic>
        <p:nvPicPr>
          <p:cNvPr id="145" name="Google Shape;145;p22"/>
          <p:cNvPicPr preferRelativeResize="0"/>
          <p:nvPr/>
        </p:nvPicPr>
        <p:blipFill>
          <a:blip r:embed="rId5">
            <a:alphaModFix/>
          </a:blip>
          <a:stretch>
            <a:fillRect/>
          </a:stretch>
        </p:blipFill>
        <p:spPr>
          <a:xfrm>
            <a:off x="4980030" y="1394325"/>
            <a:ext cx="1483969" cy="1492149"/>
          </a:xfrm>
          <a:prstGeom prst="rect">
            <a:avLst/>
          </a:prstGeom>
          <a:noFill/>
          <a:ln>
            <a:noFill/>
          </a:ln>
        </p:spPr>
      </p:pic>
      <p:pic>
        <p:nvPicPr>
          <p:cNvPr id="146" name="Google Shape;146;p22"/>
          <p:cNvPicPr preferRelativeResize="0"/>
          <p:nvPr/>
        </p:nvPicPr>
        <p:blipFill>
          <a:blip r:embed="rId6">
            <a:alphaModFix/>
          </a:blip>
          <a:stretch>
            <a:fillRect/>
          </a:stretch>
        </p:blipFill>
        <p:spPr>
          <a:xfrm>
            <a:off x="2781925" y="1394325"/>
            <a:ext cx="1606651" cy="1492150"/>
          </a:xfrm>
          <a:prstGeom prst="rect">
            <a:avLst/>
          </a:prstGeom>
          <a:noFill/>
          <a:ln>
            <a:noFill/>
          </a:ln>
        </p:spPr>
      </p:pic>
      <p:pic>
        <p:nvPicPr>
          <p:cNvPr id="147" name="Google Shape;147;p22"/>
          <p:cNvPicPr preferRelativeResize="0"/>
          <p:nvPr/>
        </p:nvPicPr>
        <p:blipFill>
          <a:blip r:embed="rId7">
            <a:alphaModFix/>
          </a:blip>
          <a:stretch>
            <a:fillRect/>
          </a:stretch>
        </p:blipFill>
        <p:spPr>
          <a:xfrm>
            <a:off x="7057600" y="1393713"/>
            <a:ext cx="1492149" cy="1492149"/>
          </a:xfrm>
          <a:prstGeom prst="rect">
            <a:avLst/>
          </a:prstGeom>
          <a:noFill/>
          <a:ln>
            <a:noFill/>
          </a:ln>
        </p:spPr>
      </p:pic>
      <p:sp>
        <p:nvSpPr>
          <p:cNvPr id="148" name="Google Shape;148;p22"/>
          <p:cNvSpPr txBox="1"/>
          <p:nvPr>
            <p:ph idx="12" type="sldNum"/>
          </p:nvPr>
        </p:nvSpPr>
        <p:spPr>
          <a:xfrm>
            <a:off x="8549759"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b="1" sz="1200">
              <a:solidFill>
                <a:schemeClr val="lt1"/>
              </a:solidFill>
              <a:latin typeface="Lexend"/>
              <a:ea typeface="Lexend"/>
              <a:cs typeface="Lexend"/>
              <a:sym typeface="Lexend"/>
            </a:endParaRPr>
          </a:p>
        </p:txBody>
      </p:sp>
      <p:sp>
        <p:nvSpPr>
          <p:cNvPr id="149" name="Google Shape;149;p22"/>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3" name="Shape 153"/>
        <p:cNvGrpSpPr/>
        <p:nvPr/>
      </p:nvGrpSpPr>
      <p:grpSpPr>
        <a:xfrm>
          <a:off x="0" y="0"/>
          <a:ext cx="0" cy="0"/>
          <a:chOff x="0" y="0"/>
          <a:chExt cx="0" cy="0"/>
        </a:xfrm>
      </p:grpSpPr>
      <p:sp>
        <p:nvSpPr>
          <p:cNvPr id="154" name="Google Shape;154;p23"/>
          <p:cNvSpPr/>
          <p:nvPr/>
        </p:nvSpPr>
        <p:spPr>
          <a:xfrm>
            <a:off x="1897425" y="783600"/>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55" name="Google Shape;155;p23"/>
          <p:cNvSpPr txBox="1"/>
          <p:nvPr>
            <p:ph type="title"/>
          </p:nvPr>
        </p:nvSpPr>
        <p:spPr>
          <a:xfrm>
            <a:off x="484076" y="193900"/>
            <a:ext cx="71754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Biographies </a:t>
            </a:r>
            <a:r>
              <a:rPr lang="en" sz="3400">
                <a:solidFill>
                  <a:schemeClr val="lt1"/>
                </a:solidFill>
                <a:latin typeface="Source Sans Pro"/>
                <a:ea typeface="Source Sans Pro"/>
                <a:cs typeface="Source Sans Pro"/>
                <a:sym typeface="Source Sans Pro"/>
              </a:rPr>
              <a:t>cont.</a:t>
            </a:r>
            <a:endParaRPr sz="1700">
              <a:solidFill>
                <a:schemeClr val="lt1"/>
              </a:solidFill>
              <a:latin typeface="Source Sans Pro"/>
              <a:ea typeface="Source Sans Pro"/>
              <a:cs typeface="Source Sans Pro"/>
              <a:sym typeface="Source Sans Pro"/>
            </a:endParaRPr>
          </a:p>
        </p:txBody>
      </p:sp>
      <p:sp>
        <p:nvSpPr>
          <p:cNvPr id="156" name="Google Shape;156;p23"/>
          <p:cNvSpPr txBox="1"/>
          <p:nvPr>
            <p:ph idx="1" type="body"/>
          </p:nvPr>
        </p:nvSpPr>
        <p:spPr>
          <a:xfrm>
            <a:off x="2013600" y="2971800"/>
            <a:ext cx="2103900" cy="17247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Alysha is </a:t>
            </a:r>
            <a:r>
              <a:rPr b="0" lang="en" sz="1000">
                <a:solidFill>
                  <a:schemeClr val="lt1"/>
                </a:solidFill>
                <a:latin typeface="Source Sans Pro"/>
                <a:ea typeface="Source Sans Pro"/>
                <a:cs typeface="Source Sans Pro"/>
                <a:sym typeface="Source Sans Pro"/>
              </a:rPr>
              <a:t>a undergraduate Senior at Old Dominion University, currently working towards her Bachelor’s degree in Computer Science with a minor</a:t>
            </a:r>
            <a:r>
              <a:rPr b="0" lang="en" sz="1000">
                <a:solidFill>
                  <a:schemeClr val="lt1"/>
                </a:solidFill>
                <a:latin typeface="Source Sans Pro"/>
                <a:ea typeface="Source Sans Pro"/>
                <a:cs typeface="Source Sans Pro"/>
                <a:sym typeface="Source Sans Pro"/>
              </a:rPr>
              <a:t> in Cybersecurity. With a deep passion for technology, she is actively honing her skills to become a software engineer. </a:t>
            </a:r>
            <a:endParaRPr b="0" sz="1000">
              <a:solidFill>
                <a:schemeClr val="lt1"/>
              </a:solidFill>
              <a:latin typeface="Source Sans Pro"/>
              <a:ea typeface="Source Sans Pro"/>
              <a:cs typeface="Source Sans Pro"/>
              <a:sym typeface="Source Sans Pro"/>
            </a:endParaRPr>
          </a:p>
        </p:txBody>
      </p:sp>
      <p:sp>
        <p:nvSpPr>
          <p:cNvPr id="157" name="Google Shape;157;p23"/>
          <p:cNvSpPr txBox="1"/>
          <p:nvPr>
            <p:ph idx="1" type="body"/>
          </p:nvPr>
        </p:nvSpPr>
        <p:spPr>
          <a:xfrm>
            <a:off x="2166900" y="106336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Alysha Morgan</a:t>
            </a:r>
            <a:endParaRPr>
              <a:solidFill>
                <a:schemeClr val="lt1"/>
              </a:solidFill>
              <a:latin typeface="Source Sans Pro"/>
              <a:ea typeface="Source Sans Pro"/>
              <a:cs typeface="Source Sans Pro"/>
              <a:sym typeface="Source Sans Pro"/>
            </a:endParaRPr>
          </a:p>
        </p:txBody>
      </p:sp>
      <p:sp>
        <p:nvSpPr>
          <p:cNvPr id="158" name="Google Shape;158;p23"/>
          <p:cNvSpPr txBox="1"/>
          <p:nvPr>
            <p:ph idx="1" type="body"/>
          </p:nvPr>
        </p:nvSpPr>
        <p:spPr>
          <a:xfrm>
            <a:off x="4267950"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Nolan </a:t>
            </a:r>
            <a:r>
              <a:rPr b="0" lang="en" sz="1000">
                <a:solidFill>
                  <a:schemeClr val="lt1"/>
                </a:solidFill>
                <a:latin typeface="Source Sans Pro"/>
                <a:ea typeface="Source Sans Pro"/>
                <a:cs typeface="Source Sans Pro"/>
                <a:sym typeface="Source Sans Pro"/>
              </a:rPr>
              <a:t>is an undergraduate senior at Old Dominion University, aiming for a Bachelor’s degree in Computer Science.  He enjoys listening to music, and </a:t>
            </a:r>
            <a:r>
              <a:rPr b="0" lang="en" sz="1000">
                <a:solidFill>
                  <a:schemeClr val="lt1"/>
                </a:solidFill>
                <a:latin typeface="Source Sans Pro"/>
                <a:ea typeface="Source Sans Pro"/>
                <a:cs typeface="Source Sans Pro"/>
                <a:sym typeface="Source Sans Pro"/>
              </a:rPr>
              <a:t>is interested in using his skills to develop video games and open-source software tools.</a:t>
            </a:r>
            <a:endParaRPr b="0" sz="1000">
              <a:solidFill>
                <a:schemeClr val="lt1"/>
              </a:solidFill>
              <a:latin typeface="Source Sans Pro"/>
              <a:ea typeface="Source Sans Pro"/>
              <a:cs typeface="Source Sans Pro"/>
              <a:sym typeface="Source Sans Pro"/>
            </a:endParaRPr>
          </a:p>
        </p:txBody>
      </p:sp>
      <p:sp>
        <p:nvSpPr>
          <p:cNvPr id="159" name="Google Shape;159;p23"/>
          <p:cNvSpPr txBox="1"/>
          <p:nvPr>
            <p:ph idx="1" type="body"/>
          </p:nvPr>
        </p:nvSpPr>
        <p:spPr>
          <a:xfrm>
            <a:off x="6501375"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Devan is an undergraduate senior at Old Dominion University for a Bachelor’s degree in Computer Science. He enjoys learning different kinds of technology. He </a:t>
            </a:r>
            <a:r>
              <a:rPr b="0" lang="en" sz="1000">
                <a:solidFill>
                  <a:schemeClr val="lt1"/>
                </a:solidFill>
                <a:latin typeface="Source Sans Pro"/>
                <a:ea typeface="Source Sans Pro"/>
                <a:cs typeface="Source Sans Pro"/>
                <a:sym typeface="Source Sans Pro"/>
              </a:rPr>
              <a:t>wants to write programs and develop video games.</a:t>
            </a:r>
            <a:endParaRPr b="0" sz="1000">
              <a:solidFill>
                <a:schemeClr val="lt1"/>
              </a:solidFill>
              <a:latin typeface="Source Sans Pro"/>
              <a:ea typeface="Source Sans Pro"/>
              <a:cs typeface="Source Sans Pro"/>
              <a:sym typeface="Source Sans Pro"/>
            </a:endParaRPr>
          </a:p>
        </p:txBody>
      </p:sp>
      <p:sp>
        <p:nvSpPr>
          <p:cNvPr id="160" name="Google Shape;160;p23"/>
          <p:cNvSpPr txBox="1"/>
          <p:nvPr>
            <p:ph idx="1" type="body"/>
          </p:nvPr>
        </p:nvSpPr>
        <p:spPr>
          <a:xfrm>
            <a:off x="4421250"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Nolan Marchione</a:t>
            </a:r>
            <a:endParaRPr>
              <a:solidFill>
                <a:schemeClr val="lt1"/>
              </a:solidFill>
              <a:latin typeface="Source Sans Pro"/>
              <a:ea typeface="Source Sans Pro"/>
              <a:cs typeface="Source Sans Pro"/>
              <a:sym typeface="Source Sans Pro"/>
            </a:endParaRPr>
          </a:p>
        </p:txBody>
      </p:sp>
      <p:sp>
        <p:nvSpPr>
          <p:cNvPr id="161" name="Google Shape;161;p23"/>
          <p:cNvSpPr txBox="1"/>
          <p:nvPr>
            <p:ph idx="1" type="body"/>
          </p:nvPr>
        </p:nvSpPr>
        <p:spPr>
          <a:xfrm>
            <a:off x="6654675"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Devan Hill</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62" name="Google Shape;162;p23"/>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63" name="Google Shape;163;p2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pic>
        <p:nvPicPr>
          <p:cNvPr id="164" name="Google Shape;164;p23"/>
          <p:cNvPicPr preferRelativeResize="0"/>
          <p:nvPr/>
        </p:nvPicPr>
        <p:blipFill rotWithShape="1">
          <a:blip r:embed="rId4">
            <a:alphaModFix/>
          </a:blip>
          <a:srcRect b="0" l="0" r="0" t="18193"/>
          <a:stretch/>
        </p:blipFill>
        <p:spPr>
          <a:xfrm>
            <a:off x="4554525" y="1381225"/>
            <a:ext cx="1530752" cy="1497426"/>
          </a:xfrm>
          <a:prstGeom prst="rect">
            <a:avLst/>
          </a:prstGeom>
          <a:noFill/>
          <a:ln>
            <a:noFill/>
          </a:ln>
        </p:spPr>
      </p:pic>
      <p:pic>
        <p:nvPicPr>
          <p:cNvPr id="165" name="Google Shape;165;p23"/>
          <p:cNvPicPr preferRelativeResize="0"/>
          <p:nvPr/>
        </p:nvPicPr>
        <p:blipFill rotWithShape="1">
          <a:blip r:embed="rId5">
            <a:alphaModFix/>
          </a:blip>
          <a:srcRect b="40663" l="0" r="0" t="0"/>
          <a:stretch/>
        </p:blipFill>
        <p:spPr>
          <a:xfrm>
            <a:off x="6787950" y="1381225"/>
            <a:ext cx="1530749" cy="1497426"/>
          </a:xfrm>
          <a:prstGeom prst="rect">
            <a:avLst/>
          </a:prstGeom>
          <a:noFill/>
          <a:ln>
            <a:noFill/>
          </a:ln>
        </p:spPr>
      </p:pic>
      <p:sp>
        <p:nvSpPr>
          <p:cNvPr id="166" name="Google Shape;166;p23"/>
          <p:cNvSpPr txBox="1"/>
          <p:nvPr>
            <p:ph idx="12" type="sldNum"/>
          </p:nvPr>
        </p:nvSpPr>
        <p:spPr>
          <a:xfrm>
            <a:off x="8556784"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latin typeface="Arial Rounded"/>
              <a:ea typeface="Arial Rounded"/>
              <a:cs typeface="Arial Rounded"/>
              <a:sym typeface="Arial Rounded"/>
            </a:endParaRPr>
          </a:p>
        </p:txBody>
      </p:sp>
      <p:sp>
        <p:nvSpPr>
          <p:cNvPr id="167" name="Google Shape;167;p23"/>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168" name="Google Shape;168;p23"/>
          <p:cNvPicPr preferRelativeResize="0"/>
          <p:nvPr/>
        </p:nvPicPr>
        <p:blipFill>
          <a:blip r:embed="rId6">
            <a:alphaModFix/>
          </a:blip>
          <a:stretch>
            <a:fillRect/>
          </a:stretch>
        </p:blipFill>
        <p:spPr>
          <a:xfrm>
            <a:off x="2320943" y="1381225"/>
            <a:ext cx="1489219" cy="149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3" name="Shape 173"/>
        <p:cNvGrpSpPr/>
        <p:nvPr/>
      </p:nvGrpSpPr>
      <p:grpSpPr>
        <a:xfrm>
          <a:off x="0" y="0"/>
          <a:ext cx="0" cy="0"/>
          <a:chOff x="0" y="0"/>
          <a:chExt cx="0" cy="0"/>
        </a:xfrm>
      </p:grpSpPr>
      <p:sp>
        <p:nvSpPr>
          <p:cNvPr id="174" name="Google Shape;174;p24"/>
          <p:cNvSpPr txBox="1"/>
          <p:nvPr>
            <p:ph type="title"/>
          </p:nvPr>
        </p:nvSpPr>
        <p:spPr>
          <a:xfrm>
            <a:off x="654900" y="817901"/>
            <a:ext cx="3544200" cy="1600200"/>
          </a:xfrm>
          <a:prstGeom prst="rect">
            <a:avLst/>
          </a:prstGeom>
          <a:noFill/>
          <a:ln>
            <a:noFill/>
          </a:ln>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Terms</a:t>
            </a:r>
            <a:endParaRPr>
              <a:latin typeface="Source Sans Pro"/>
              <a:ea typeface="Source Sans Pro"/>
              <a:cs typeface="Source Sans Pro"/>
              <a:sym typeface="Source Sans Pro"/>
            </a:endParaRPr>
          </a:p>
        </p:txBody>
      </p:sp>
      <p:pic>
        <p:nvPicPr>
          <p:cNvPr descr="sketch of a few books with a pencil" id="175" name="Google Shape;175;p24"/>
          <p:cNvPicPr preferRelativeResize="0"/>
          <p:nvPr/>
        </p:nvPicPr>
        <p:blipFill rotWithShape="1">
          <a:blip r:embed="rId3">
            <a:alphaModFix/>
          </a:blip>
          <a:srcRect b="0" l="0" r="0" t="0"/>
          <a:stretch/>
        </p:blipFill>
        <p:spPr>
          <a:xfrm>
            <a:off x="1985343" y="3041184"/>
            <a:ext cx="1428750" cy="1671638"/>
          </a:xfrm>
          <a:prstGeom prst="rect">
            <a:avLst/>
          </a:prstGeom>
          <a:noFill/>
          <a:ln>
            <a:noFill/>
          </a:ln>
        </p:spPr>
      </p:pic>
      <p:sp>
        <p:nvSpPr>
          <p:cNvPr id="176" name="Google Shape;176;p24"/>
          <p:cNvSpPr txBox="1"/>
          <p:nvPr>
            <p:ph idx="1" type="body"/>
          </p:nvPr>
        </p:nvSpPr>
        <p:spPr>
          <a:xfrm>
            <a:off x="4107475" y="409375"/>
            <a:ext cx="4629300" cy="37053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Clr>
                <a:schemeClr val="lt1"/>
              </a:buClr>
              <a:buSzPts val="1200"/>
              <a:buFont typeface="Lexend Medium"/>
              <a:buChar char="•"/>
            </a:pPr>
            <a:r>
              <a:rPr b="0" lang="en" sz="1200">
                <a:latin typeface="Lexend ExtraBold"/>
                <a:ea typeface="Lexend ExtraBold"/>
                <a:cs typeface="Lexend ExtraBold"/>
                <a:sym typeface="Lexend ExtraBold"/>
              </a:rPr>
              <a:t>Confirmation</a:t>
            </a:r>
            <a:r>
              <a:rPr b="0" lang="en" sz="1200">
                <a:latin typeface="Lexend ExtraBold"/>
                <a:ea typeface="Lexend ExtraBold"/>
                <a:cs typeface="Lexend ExtraBold"/>
                <a:sym typeface="Lexend ExtraBold"/>
              </a:rPr>
              <a:t> Bias</a:t>
            </a:r>
            <a:r>
              <a:rPr b="0" lang="en" sz="1200">
                <a:latin typeface="Lexend Medium"/>
                <a:ea typeface="Lexend Medium"/>
                <a:cs typeface="Lexend Medium"/>
                <a:sym typeface="Lexend Medium"/>
              </a:rPr>
              <a:t> -</a:t>
            </a:r>
            <a:r>
              <a:rPr b="0" lang="en" sz="1200">
                <a:latin typeface="Lexend"/>
                <a:ea typeface="Lexend"/>
                <a:cs typeface="Lexend"/>
                <a:sym typeface="Lexend"/>
              </a:rPr>
              <a:t> A </a:t>
            </a:r>
            <a:r>
              <a:rPr b="0" lang="en" sz="1200">
                <a:latin typeface="Lexend"/>
                <a:ea typeface="Lexend"/>
                <a:cs typeface="Lexend"/>
                <a:sym typeface="Lexend"/>
              </a:rPr>
              <a:t>cognitive</a:t>
            </a:r>
            <a:r>
              <a:rPr b="0" lang="en" sz="1200">
                <a:latin typeface="Lexend"/>
                <a:ea typeface="Lexend"/>
                <a:cs typeface="Lexend"/>
                <a:sym typeface="Lexend"/>
              </a:rPr>
              <a:t> bias that involves seeking, </a:t>
            </a:r>
            <a:r>
              <a:rPr b="0" lang="en" sz="1200">
                <a:latin typeface="Lexend"/>
                <a:ea typeface="Lexend"/>
                <a:cs typeface="Lexend"/>
                <a:sym typeface="Lexend"/>
              </a:rPr>
              <a:t>interpreting</a:t>
            </a:r>
            <a:r>
              <a:rPr b="0" lang="en" sz="1200">
                <a:latin typeface="Lexend"/>
                <a:ea typeface="Lexend"/>
                <a:cs typeface="Lexend"/>
                <a:sym typeface="Lexend"/>
              </a:rPr>
              <a:t>, and </a:t>
            </a:r>
            <a:r>
              <a:rPr b="0" lang="en" sz="1200">
                <a:latin typeface="Lexend"/>
                <a:ea typeface="Lexend"/>
                <a:cs typeface="Lexend"/>
                <a:sym typeface="Lexend"/>
              </a:rPr>
              <a:t>remembering</a:t>
            </a:r>
            <a:r>
              <a:rPr b="0" lang="en" sz="1200">
                <a:latin typeface="Lexend"/>
                <a:ea typeface="Lexend"/>
                <a:cs typeface="Lexend"/>
                <a:sym typeface="Lexend"/>
              </a:rPr>
              <a:t> information that confirms one’s preconceptions (American </a:t>
            </a:r>
            <a:r>
              <a:rPr b="0" lang="en" sz="1200">
                <a:latin typeface="Lexend"/>
                <a:ea typeface="Lexend"/>
                <a:cs typeface="Lexend"/>
                <a:sym typeface="Lexend"/>
              </a:rPr>
              <a:t>Psychological</a:t>
            </a:r>
            <a:r>
              <a:rPr b="0" lang="en" sz="1200">
                <a:latin typeface="Lexend"/>
                <a:ea typeface="Lexend"/>
                <a:cs typeface="Lexend"/>
                <a:sym typeface="Lexend"/>
              </a:rPr>
              <a:t> Association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Clr>
                <a:schemeClr val="lt1"/>
              </a:buClr>
              <a:buSzPts val="1200"/>
              <a:buFont typeface="Lexend Medium"/>
              <a:buChar char="•"/>
            </a:pPr>
            <a:r>
              <a:rPr b="0" lang="en" sz="1200">
                <a:latin typeface="Lexend ExtraBold"/>
                <a:ea typeface="Lexend ExtraBold"/>
                <a:cs typeface="Lexend ExtraBold"/>
                <a:sym typeface="Lexend ExtraBold"/>
              </a:rPr>
              <a:t>Critical Thinking</a:t>
            </a:r>
            <a:r>
              <a:rPr b="0" lang="en" sz="1200">
                <a:latin typeface="Lexend Medium"/>
                <a:ea typeface="Lexend Medium"/>
                <a:cs typeface="Lexend Medium"/>
                <a:sym typeface="Lexend Medium"/>
              </a:rPr>
              <a:t> - </a:t>
            </a:r>
            <a:r>
              <a:rPr b="0" lang="en" sz="1200">
                <a:latin typeface="Lexend"/>
                <a:ea typeface="Lexend"/>
                <a:cs typeface="Lexend"/>
                <a:sym typeface="Lexend"/>
              </a:rPr>
              <a:t>The ability to think clearly and rationally, </a:t>
            </a:r>
            <a:r>
              <a:rPr b="0" lang="en" sz="1200">
                <a:latin typeface="Lexend"/>
                <a:ea typeface="Lexend"/>
                <a:cs typeface="Lexend"/>
                <a:sym typeface="Lexend"/>
              </a:rPr>
              <a:t>understanding</a:t>
            </a:r>
            <a:r>
              <a:rPr b="0" lang="en" sz="1200">
                <a:latin typeface="Lexend"/>
                <a:ea typeface="Lexend"/>
                <a:cs typeface="Lexend"/>
                <a:sym typeface="Lexend"/>
              </a:rPr>
              <a:t> the logical connection between ideas and the ability to make reasoned </a:t>
            </a:r>
            <a:r>
              <a:rPr b="0" lang="en" sz="1200">
                <a:latin typeface="Lexend"/>
                <a:ea typeface="Lexend"/>
                <a:cs typeface="Lexend"/>
                <a:sym typeface="Lexend"/>
              </a:rPr>
              <a:t>judgements (American Psychological Association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Fact-Checking</a:t>
            </a:r>
            <a:r>
              <a:rPr b="0" lang="en" sz="1200">
                <a:latin typeface="Lexend Medium"/>
                <a:ea typeface="Lexend Medium"/>
                <a:cs typeface="Lexend Medium"/>
                <a:sym typeface="Lexend Medium"/>
              </a:rPr>
              <a:t> - </a:t>
            </a:r>
            <a:r>
              <a:rPr b="0" lang="en" sz="1200">
                <a:latin typeface="Lexend"/>
                <a:ea typeface="Lexend"/>
                <a:cs typeface="Lexend"/>
                <a:sym typeface="Lexend"/>
              </a:rPr>
              <a:t>The process of verifying the accuracy of claims made in public discourse and journalism (Cambridge English Dictionary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False Dilemma</a:t>
            </a:r>
            <a:r>
              <a:rPr b="0" lang="en" sz="1200">
                <a:latin typeface="Lexend Medium"/>
                <a:ea typeface="Lexend Medium"/>
                <a:cs typeface="Lexend Medium"/>
                <a:sym typeface="Lexend Medium"/>
              </a:rPr>
              <a:t> - </a:t>
            </a:r>
            <a:r>
              <a:rPr b="0" lang="en" sz="1200">
                <a:latin typeface="Lexend"/>
                <a:ea typeface="Lexend"/>
                <a:cs typeface="Lexend"/>
                <a:sym typeface="Lexend"/>
              </a:rPr>
              <a:t>A fallacy that presents a limited set of options as the only possible choices when there may be other alternatives (Excelsior OWL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Logical Fallacy</a:t>
            </a:r>
            <a:r>
              <a:rPr b="0" lang="en" sz="1200">
                <a:latin typeface="Lexend Medium"/>
                <a:ea typeface="Lexend Medium"/>
                <a:cs typeface="Lexend Medium"/>
                <a:sym typeface="Lexend Medium"/>
              </a:rPr>
              <a:t> - </a:t>
            </a:r>
            <a:r>
              <a:rPr b="0" lang="en" sz="1200">
                <a:latin typeface="Lexend"/>
                <a:ea typeface="Lexend"/>
                <a:cs typeface="Lexend"/>
                <a:sym typeface="Lexend"/>
              </a:rPr>
              <a:t>An error in reasoning or a flawed argument that can make an argument appear valid when it is not (Nikolopoulou, 2023).</a:t>
            </a:r>
            <a:endParaRPr b="0" sz="1200">
              <a:latin typeface="Lexend Medium"/>
              <a:ea typeface="Lexend Medium"/>
              <a:cs typeface="Lexend Medium"/>
              <a:sym typeface="Lexend Medium"/>
            </a:endParaRPr>
          </a:p>
          <a:p>
            <a:pPr indent="0" lvl="0" marL="228600" rtl="0" algn="l">
              <a:lnSpc>
                <a:spcPct val="100000"/>
              </a:lnSpc>
              <a:spcBef>
                <a:spcPts val="1000"/>
              </a:spcBef>
              <a:spcAft>
                <a:spcPts val="0"/>
              </a:spcAft>
              <a:buNone/>
            </a:pPr>
            <a:r>
              <a:t/>
            </a:r>
            <a:endParaRPr b="0" sz="1100">
              <a:latin typeface="Lexend"/>
              <a:ea typeface="Lexend"/>
              <a:cs typeface="Lexend"/>
              <a:sym typeface="Lexend"/>
            </a:endParaRPr>
          </a:p>
          <a:p>
            <a:pPr indent="0" lvl="0" marL="228600" rtl="0" algn="l">
              <a:lnSpc>
                <a:spcPct val="95000"/>
              </a:lnSpc>
              <a:spcBef>
                <a:spcPts val="1400"/>
              </a:spcBef>
              <a:spcAft>
                <a:spcPts val="0"/>
              </a:spcAft>
              <a:buSzPts val="440"/>
              <a:buNone/>
            </a:pPr>
            <a:r>
              <a:t/>
            </a:r>
            <a:endParaRPr sz="800"/>
          </a:p>
        </p:txBody>
      </p:sp>
      <p:sp>
        <p:nvSpPr>
          <p:cNvPr id="177" name="Google Shape;177;p2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178" name="Google Shape;178;p24"/>
          <p:cNvSpPr txBox="1"/>
          <p:nvPr>
            <p:ph idx="12" type="sldNum"/>
          </p:nvPr>
        </p:nvSpPr>
        <p:spPr>
          <a:xfrm>
            <a:off x="8532984"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b="1" sz="1200">
              <a:latin typeface="Lexend"/>
              <a:ea typeface="Lexend"/>
              <a:cs typeface="Lexend"/>
              <a:sym typeface="Lexend"/>
            </a:endParaRPr>
          </a:p>
        </p:txBody>
      </p:sp>
      <p:sp>
        <p:nvSpPr>
          <p:cNvPr id="179" name="Google Shape;179;p24"/>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5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5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5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5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500"/>
                                        <p:tgtEl>
                                          <p:spTgt spid="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5" st="5"/>
                                            </p:txEl>
                                          </p:spTgt>
                                        </p:tgtEl>
                                        <p:attrNameLst>
                                          <p:attrName>style.visibility</p:attrName>
                                        </p:attrNameLst>
                                      </p:cBhvr>
                                      <p:to>
                                        <p:strVal val="visible"/>
                                      </p:to>
                                    </p:set>
                                    <p:animEffect filter="fade" transition="in">
                                      <p:cBhvr>
                                        <p:cTn dur="500"/>
                                        <p:tgtEl>
                                          <p:spTgt spid="1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6" st="6"/>
                                            </p:txEl>
                                          </p:spTgt>
                                        </p:tgtEl>
                                        <p:attrNameLst>
                                          <p:attrName>style.visibility</p:attrName>
                                        </p:attrNameLst>
                                      </p:cBhvr>
                                      <p:to>
                                        <p:strVal val="visible"/>
                                      </p:to>
                                    </p:set>
                                    <p:animEffect filter="fade" transition="in">
                                      <p:cBhvr>
                                        <p:cTn dur="500"/>
                                        <p:tgtEl>
                                          <p:spTgt spid="1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190025" y="823876"/>
            <a:ext cx="3544200" cy="1600200"/>
          </a:xfrm>
          <a:prstGeom prst="rect">
            <a:avLst/>
          </a:prstGeom>
          <a:noFill/>
          <a:ln>
            <a:noFill/>
          </a:ln>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Terms</a:t>
            </a:r>
            <a:r>
              <a:rPr lang="en" sz="5000">
                <a:latin typeface="Source Sans Pro"/>
                <a:ea typeface="Source Sans Pro"/>
                <a:cs typeface="Source Sans Pro"/>
                <a:sym typeface="Source Sans Pro"/>
              </a:rPr>
              <a:t> </a:t>
            </a:r>
            <a:endParaRPr sz="5000">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ts val="5000"/>
              <a:buFont typeface="Aharoni"/>
              <a:buNone/>
            </a:pPr>
            <a:r>
              <a:rPr lang="en" sz="3400">
                <a:latin typeface="Source Sans Pro"/>
                <a:ea typeface="Source Sans Pro"/>
                <a:cs typeface="Source Sans Pro"/>
                <a:sym typeface="Source Sans Pro"/>
              </a:rPr>
              <a:t>cont.</a:t>
            </a:r>
            <a:endParaRPr sz="3400">
              <a:latin typeface="Source Sans Pro"/>
              <a:ea typeface="Source Sans Pro"/>
              <a:cs typeface="Source Sans Pro"/>
              <a:sym typeface="Source Sans Pro"/>
            </a:endParaRPr>
          </a:p>
        </p:txBody>
      </p:sp>
      <p:pic>
        <p:nvPicPr>
          <p:cNvPr descr="sketch of a few books with a pencil" id="186" name="Google Shape;186;p25"/>
          <p:cNvPicPr preferRelativeResize="0"/>
          <p:nvPr/>
        </p:nvPicPr>
        <p:blipFill rotWithShape="1">
          <a:blip r:embed="rId3">
            <a:alphaModFix/>
          </a:blip>
          <a:srcRect b="0" l="0" r="0" t="0"/>
          <a:stretch/>
        </p:blipFill>
        <p:spPr>
          <a:xfrm>
            <a:off x="1985343" y="3041184"/>
            <a:ext cx="1428750" cy="1671638"/>
          </a:xfrm>
          <a:prstGeom prst="rect">
            <a:avLst/>
          </a:prstGeom>
          <a:noFill/>
          <a:ln>
            <a:noFill/>
          </a:ln>
        </p:spPr>
      </p:pic>
      <p:sp>
        <p:nvSpPr>
          <p:cNvPr id="187" name="Google Shape;187;p25"/>
          <p:cNvSpPr txBox="1"/>
          <p:nvPr>
            <p:ph idx="1" type="body"/>
          </p:nvPr>
        </p:nvSpPr>
        <p:spPr>
          <a:xfrm>
            <a:off x="4134425" y="942900"/>
            <a:ext cx="4463100" cy="32577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SzPts val="1200"/>
              <a:buFont typeface="Lexend Medium"/>
              <a:buChar char="•"/>
            </a:pPr>
            <a:r>
              <a:rPr b="0" lang="en" sz="1200">
                <a:latin typeface="Lexend ExtraBold"/>
                <a:ea typeface="Lexend ExtraBold"/>
                <a:cs typeface="Lexend ExtraBold"/>
                <a:sym typeface="Lexend ExtraBold"/>
              </a:rPr>
              <a:t>Misinformation</a:t>
            </a:r>
            <a:r>
              <a:rPr b="0" lang="en" sz="1200">
                <a:latin typeface="Lexend Medium"/>
                <a:ea typeface="Lexend Medium"/>
                <a:cs typeface="Lexend Medium"/>
                <a:sym typeface="Lexend Medium"/>
              </a:rPr>
              <a:t> - </a:t>
            </a:r>
            <a:r>
              <a:rPr b="0" lang="en" sz="1200">
                <a:latin typeface="Lexend"/>
                <a:ea typeface="Lexend"/>
                <a:cs typeface="Lexend"/>
                <a:sym typeface="Lexend"/>
              </a:rPr>
              <a:t>False or inaccurate information shared, often unintentionally, without the intent to deceive (Dictionary.com n.d.).</a:t>
            </a:r>
            <a:endParaRPr b="0" sz="1200">
              <a:latin typeface="Lexend Medium"/>
              <a:ea typeface="Lexend Medium"/>
              <a:cs typeface="Lexend Medium"/>
              <a:sym typeface="Lexend Medium"/>
            </a:endParaRPr>
          </a:p>
          <a:p>
            <a:pPr indent="-203200" lvl="0" marL="228600" rtl="0" algn="l">
              <a:lnSpc>
                <a:spcPct val="115000"/>
              </a:lnSpc>
              <a:spcBef>
                <a:spcPts val="1000"/>
              </a:spcBef>
              <a:spcAft>
                <a:spcPts val="0"/>
              </a:spcAft>
              <a:buSzPts val="1200"/>
              <a:buFont typeface="Lexend Medium"/>
              <a:buChar char="•"/>
            </a:pPr>
            <a:r>
              <a:rPr b="0" lang="en" sz="1200">
                <a:latin typeface="Lexend ExtraBold"/>
                <a:ea typeface="Lexend ExtraBold"/>
                <a:cs typeface="Lexend ExtraBold"/>
                <a:sym typeface="Lexend ExtraBold"/>
              </a:rPr>
              <a:t>Disinformation</a:t>
            </a:r>
            <a:r>
              <a:rPr b="0" lang="en" sz="1200">
                <a:latin typeface="Lexend Medium"/>
                <a:ea typeface="Lexend Medium"/>
                <a:cs typeface="Lexend Medium"/>
                <a:sym typeface="Lexend Medium"/>
              </a:rPr>
              <a:t> - </a:t>
            </a:r>
            <a:r>
              <a:rPr b="0" lang="en" sz="1200">
                <a:latin typeface="Lexend"/>
                <a:ea typeface="Lexend"/>
                <a:cs typeface="Lexend"/>
                <a:sym typeface="Lexend"/>
              </a:rPr>
              <a:t>False information deliberately spread to deceive or mislead others (Dictionary.com n.d.).</a:t>
            </a:r>
            <a:endParaRPr sz="1200">
              <a:latin typeface="Lexend"/>
              <a:ea typeface="Lexend"/>
              <a:cs typeface="Lexend"/>
              <a:sym typeface="Lexend"/>
            </a:endParaRPr>
          </a:p>
          <a:p>
            <a:pPr indent="-203200" lvl="0" marL="228600" rtl="0" algn="l">
              <a:lnSpc>
                <a:spcPct val="115000"/>
              </a:lnSpc>
              <a:spcBef>
                <a:spcPts val="1400"/>
              </a:spcBef>
              <a:spcAft>
                <a:spcPts val="0"/>
              </a:spcAft>
              <a:buSzPts val="1200"/>
              <a:buFont typeface="Lexend"/>
              <a:buChar char="•"/>
            </a:pPr>
            <a:r>
              <a:rPr b="0" lang="en" sz="1200">
                <a:latin typeface="Lexend ExtraBold"/>
                <a:ea typeface="Lexend ExtraBold"/>
                <a:cs typeface="Lexend ExtraBold"/>
                <a:sym typeface="Lexend ExtraBold"/>
              </a:rPr>
              <a:t>Slippery Slope </a:t>
            </a:r>
            <a:r>
              <a:rPr b="0" lang="en" sz="1200">
                <a:latin typeface="Lexend ExtraBold"/>
                <a:ea typeface="Lexend ExtraBold"/>
                <a:cs typeface="Lexend ExtraBold"/>
                <a:sym typeface="Lexend ExtraBold"/>
              </a:rPr>
              <a:t>- </a:t>
            </a:r>
            <a:r>
              <a:rPr b="0" lang="en" sz="1200">
                <a:latin typeface="Lexend"/>
                <a:ea typeface="Lexend"/>
                <a:cs typeface="Lexend"/>
                <a:sym typeface="Lexend"/>
              </a:rPr>
              <a:t>A fallacy that suggests one small step will inevitably lead to a chain of related events, often with exaggerated consequences (Excelsior OWL n.d.).</a:t>
            </a:r>
            <a:endParaRPr b="0" sz="1200">
              <a:latin typeface="Lexend"/>
              <a:ea typeface="Lexend"/>
              <a:cs typeface="Lexend"/>
              <a:sym typeface="Lexend"/>
            </a:endParaRPr>
          </a:p>
          <a:p>
            <a:pPr indent="-203200" lvl="0" marL="228600" rtl="0" algn="l">
              <a:lnSpc>
                <a:spcPct val="115000"/>
              </a:lnSpc>
              <a:spcBef>
                <a:spcPts val="1400"/>
              </a:spcBef>
              <a:spcAft>
                <a:spcPts val="0"/>
              </a:spcAft>
              <a:buSzPts val="1200"/>
              <a:buFont typeface="Lexend"/>
              <a:buChar char="•"/>
            </a:pPr>
            <a:r>
              <a:rPr b="0" lang="en" sz="1200">
                <a:latin typeface="Lexend ExtraBold"/>
                <a:ea typeface="Lexend ExtraBold"/>
                <a:cs typeface="Lexend ExtraBold"/>
                <a:sym typeface="Lexend ExtraBold"/>
              </a:rPr>
              <a:t>Straw Man Argument</a:t>
            </a:r>
            <a:r>
              <a:rPr lang="en" sz="1200">
                <a:latin typeface="Lexend"/>
                <a:ea typeface="Lexend"/>
                <a:cs typeface="Lexend"/>
                <a:sym typeface="Lexend"/>
              </a:rPr>
              <a:t> - </a:t>
            </a:r>
            <a:r>
              <a:rPr b="0" lang="en" sz="1200">
                <a:latin typeface="Lexend"/>
                <a:ea typeface="Lexend"/>
                <a:cs typeface="Lexend"/>
                <a:sym typeface="Lexend"/>
              </a:rPr>
              <a:t>A fallacy that involves misrepresenting an opponent’s argument to make it easier to attack and refute (Excelsior OWL n.d.).</a:t>
            </a:r>
            <a:endParaRPr b="0" sz="1200">
              <a:latin typeface="Lexend"/>
              <a:ea typeface="Lexend"/>
              <a:cs typeface="Lexend"/>
              <a:sym typeface="Lexend"/>
            </a:endParaRPr>
          </a:p>
          <a:p>
            <a:pPr indent="0" lvl="0" marL="228600" rtl="0" algn="l">
              <a:lnSpc>
                <a:spcPct val="95000"/>
              </a:lnSpc>
              <a:spcBef>
                <a:spcPts val="1400"/>
              </a:spcBef>
              <a:spcAft>
                <a:spcPts val="0"/>
              </a:spcAft>
              <a:buSzPts val="440"/>
              <a:buNone/>
            </a:pPr>
            <a:r>
              <a:t/>
            </a:r>
            <a:endParaRPr b="0" sz="1100">
              <a:latin typeface="Lexend"/>
              <a:ea typeface="Lexend"/>
              <a:cs typeface="Lexend"/>
              <a:sym typeface="Lexend"/>
            </a:endParaRPr>
          </a:p>
        </p:txBody>
      </p:sp>
      <p:sp>
        <p:nvSpPr>
          <p:cNvPr id="188" name="Google Shape;188;p2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189" name="Google Shape;189;p25"/>
          <p:cNvSpPr txBox="1"/>
          <p:nvPr>
            <p:ph idx="12" type="sldNum"/>
          </p:nvPr>
        </p:nvSpPr>
        <p:spPr>
          <a:xfrm>
            <a:off x="8547884" y="47896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a:p>
        </p:txBody>
      </p:sp>
      <p:sp>
        <p:nvSpPr>
          <p:cNvPr id="190" name="Google Shape;190;p25"/>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5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5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500"/>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500"/>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500"/>
                                        <p:tgtEl>
                                          <p:spTgt spid="1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26"/>
          <p:cNvSpPr txBox="1"/>
          <p:nvPr>
            <p:ph type="title"/>
          </p:nvPr>
        </p:nvSpPr>
        <p:spPr>
          <a:xfrm>
            <a:off x="513310" y="466400"/>
            <a:ext cx="41730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a:t>
            </a:r>
            <a:endParaRPr sz="5000">
              <a:solidFill>
                <a:schemeClr val="lt1"/>
              </a:solidFill>
              <a:latin typeface="Source Sans Pro"/>
              <a:ea typeface="Source Sans Pro"/>
              <a:cs typeface="Source Sans Pro"/>
              <a:sym typeface="Source Sans Pro"/>
            </a:endParaRPr>
          </a:p>
        </p:txBody>
      </p:sp>
      <p:sp>
        <p:nvSpPr>
          <p:cNvPr id="196" name="Google Shape;196;p26"/>
          <p:cNvSpPr txBox="1"/>
          <p:nvPr>
            <p:ph idx="1" type="body"/>
          </p:nvPr>
        </p:nvSpPr>
        <p:spPr>
          <a:xfrm>
            <a:off x="513300" y="1472475"/>
            <a:ext cx="4046400" cy="33528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0" lang="en">
                <a:solidFill>
                  <a:schemeClr val="lt1"/>
                </a:solidFill>
                <a:latin typeface="Lexend Medium"/>
                <a:ea typeface="Lexend Medium"/>
                <a:cs typeface="Lexend Medium"/>
                <a:sym typeface="Lexend Medium"/>
              </a:rPr>
              <a:t>I</a:t>
            </a:r>
            <a:r>
              <a:rPr b="0" lang="en">
                <a:solidFill>
                  <a:schemeClr val="lt1"/>
                </a:solidFill>
                <a:latin typeface="Lexend Medium"/>
                <a:ea typeface="Lexend Medium"/>
                <a:cs typeface="Lexend Medium"/>
                <a:sym typeface="Lexend Medium"/>
              </a:rPr>
              <a:t>n the digital age, the ubiquity of the Internet has transformed the way we access, consume, and interact with information. </a:t>
            </a:r>
            <a:endParaRPr b="0">
              <a:solidFill>
                <a:schemeClr val="lt1"/>
              </a:solidFill>
              <a:latin typeface="Lexend Medium"/>
              <a:ea typeface="Lexend Medium"/>
              <a:cs typeface="Lexend Medium"/>
              <a:sym typeface="Lexend Medium"/>
            </a:endParaRPr>
          </a:p>
          <a:p>
            <a:pPr indent="0" lvl="0" marL="0" rtl="0" algn="l">
              <a:lnSpc>
                <a:spcPct val="115000"/>
              </a:lnSpc>
              <a:spcBef>
                <a:spcPts val="1400"/>
              </a:spcBef>
              <a:spcAft>
                <a:spcPts val="0"/>
              </a:spcAft>
              <a:buNone/>
            </a:pPr>
            <a:r>
              <a:rPr b="0" lang="en">
                <a:solidFill>
                  <a:schemeClr val="lt1"/>
                </a:solidFill>
                <a:latin typeface="Lexend Medium"/>
                <a:ea typeface="Lexend Medium"/>
                <a:cs typeface="Lexend Medium"/>
                <a:sym typeface="Lexend Medium"/>
              </a:rPr>
              <a:t>The online world serves as an expansive repository of knowledge, but it is not immune to </a:t>
            </a:r>
            <a:r>
              <a:rPr lang="en">
                <a:solidFill>
                  <a:schemeClr val="lt1"/>
                </a:solidFill>
                <a:latin typeface="Lexend"/>
                <a:ea typeface="Lexend"/>
                <a:cs typeface="Lexend"/>
                <a:sym typeface="Lexend"/>
              </a:rPr>
              <a:t>misinformation</a:t>
            </a:r>
            <a:r>
              <a:rPr b="0" lang="en">
                <a:solidFill>
                  <a:schemeClr val="lt1"/>
                </a:solidFill>
                <a:latin typeface="Lexend Medium"/>
                <a:ea typeface="Lexend Medium"/>
                <a:cs typeface="Lexend Medium"/>
                <a:sym typeface="Lexend Medium"/>
              </a:rPr>
              <a:t> and flawed reasoning (Wardle and Derakhshan, 2017). </a:t>
            </a:r>
            <a:endParaRPr b="0">
              <a:solidFill>
                <a:schemeClr val="lt1"/>
              </a:solidFill>
              <a:latin typeface="Lexend Medium"/>
              <a:ea typeface="Lexend Medium"/>
              <a:cs typeface="Lexend Medium"/>
              <a:sym typeface="Lexend Medium"/>
            </a:endParaRPr>
          </a:p>
        </p:txBody>
      </p:sp>
      <p:sp>
        <p:nvSpPr>
          <p:cNvPr id="197" name="Google Shape;197;p2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198" name="Google Shape;198;p26"/>
          <p:cNvSpPr txBox="1"/>
          <p:nvPr>
            <p:ph idx="12" type="sldNum"/>
          </p:nvPr>
        </p:nvSpPr>
        <p:spPr>
          <a:xfrm>
            <a:off x="84009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sz="1400">
              <a:solidFill>
                <a:schemeClr val="dk1"/>
              </a:solidFill>
              <a:latin typeface="Source Sans Pro"/>
              <a:ea typeface="Source Sans Pro"/>
              <a:cs typeface="Source Sans Pro"/>
              <a:sym typeface="Source Sans Pro"/>
            </a:endParaRPr>
          </a:p>
        </p:txBody>
      </p:sp>
      <p:sp>
        <p:nvSpPr>
          <p:cNvPr id="199" name="Google Shape;199;p26"/>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pic>
        <p:nvPicPr>
          <p:cNvPr id="200" name="Google Shape;200;p26"/>
          <p:cNvPicPr preferRelativeResize="0"/>
          <p:nvPr/>
        </p:nvPicPr>
        <p:blipFill>
          <a:blip r:embed="rId3">
            <a:alphaModFix/>
          </a:blip>
          <a:stretch>
            <a:fillRect/>
          </a:stretch>
        </p:blipFill>
        <p:spPr>
          <a:xfrm>
            <a:off x="4729350" y="1711000"/>
            <a:ext cx="1451175" cy="145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27"/>
          <p:cNvSpPr txBox="1"/>
          <p:nvPr>
            <p:ph type="title"/>
          </p:nvPr>
        </p:nvSpPr>
        <p:spPr>
          <a:xfrm>
            <a:off x="513300" y="466400"/>
            <a:ext cx="6057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 </a:t>
            </a:r>
            <a:r>
              <a:rPr lang="en" sz="3400">
                <a:latin typeface="Source Sans Pro"/>
                <a:ea typeface="Source Sans Pro"/>
                <a:cs typeface="Source Sans Pro"/>
                <a:sym typeface="Source Sans Pro"/>
              </a:rPr>
              <a:t>cont.</a:t>
            </a:r>
            <a:endParaRPr sz="3400">
              <a:solidFill>
                <a:schemeClr val="lt1"/>
              </a:solidFill>
              <a:latin typeface="Source Sans Pro"/>
              <a:ea typeface="Source Sans Pro"/>
              <a:cs typeface="Source Sans Pro"/>
              <a:sym typeface="Source Sans Pro"/>
            </a:endParaRPr>
          </a:p>
        </p:txBody>
      </p:sp>
      <p:sp>
        <p:nvSpPr>
          <p:cNvPr id="206" name="Google Shape;206;p27"/>
          <p:cNvSpPr txBox="1"/>
          <p:nvPr>
            <p:ph idx="1" type="body"/>
          </p:nvPr>
        </p:nvSpPr>
        <p:spPr>
          <a:xfrm>
            <a:off x="611250" y="1512425"/>
            <a:ext cx="3948300" cy="33528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 sz="1700">
                <a:solidFill>
                  <a:schemeClr val="lt1"/>
                </a:solidFill>
                <a:latin typeface="Lexend"/>
                <a:ea typeface="Lexend"/>
                <a:cs typeface="Lexend"/>
                <a:sym typeface="Lexend"/>
              </a:rPr>
              <a:t>Logical fallacies</a:t>
            </a:r>
            <a:r>
              <a:rPr b="0" lang="en" sz="1700">
                <a:solidFill>
                  <a:schemeClr val="lt1"/>
                </a:solidFill>
                <a:latin typeface="Lexend Medium"/>
                <a:ea typeface="Lexend Medium"/>
                <a:cs typeface="Lexend Medium"/>
                <a:sym typeface="Lexend Medium"/>
              </a:rPr>
              <a:t>, such as straw man arguments, false dilemmas, slippery slopes, and others, persist in online content, undermining the quality of discussions and the credibility of information distribution.</a:t>
            </a:r>
            <a:endParaRPr b="0" sz="1700">
              <a:solidFill>
                <a:schemeClr val="lt1"/>
              </a:solidFill>
              <a:latin typeface="Lexend Medium"/>
              <a:ea typeface="Lexend Medium"/>
              <a:cs typeface="Lexend Medium"/>
              <a:sym typeface="Lexend Medium"/>
            </a:endParaRPr>
          </a:p>
        </p:txBody>
      </p:sp>
      <p:sp>
        <p:nvSpPr>
          <p:cNvPr id="207" name="Google Shape;207;p27"/>
          <p:cNvSpPr txBox="1"/>
          <p:nvPr/>
        </p:nvSpPr>
        <p:spPr>
          <a:xfrm>
            <a:off x="4642275" y="1512425"/>
            <a:ext cx="9894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Fallacy</a:t>
            </a:r>
            <a:endParaRPr b="1" sz="1700">
              <a:solidFill>
                <a:schemeClr val="lt1"/>
              </a:solidFill>
              <a:latin typeface="Lexend"/>
              <a:ea typeface="Lexend"/>
              <a:cs typeface="Lexend"/>
              <a:sym typeface="Lexend"/>
            </a:endParaRPr>
          </a:p>
        </p:txBody>
      </p:sp>
      <p:sp>
        <p:nvSpPr>
          <p:cNvPr id="208" name="Google Shape;208;p27"/>
          <p:cNvSpPr txBox="1"/>
          <p:nvPr/>
        </p:nvSpPr>
        <p:spPr>
          <a:xfrm>
            <a:off x="4642275" y="1864825"/>
            <a:ext cx="20262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From the latin root </a:t>
            </a:r>
            <a:r>
              <a:rPr i="1" lang="en">
                <a:solidFill>
                  <a:schemeClr val="lt1"/>
                </a:solidFill>
                <a:latin typeface="Lexend Medium"/>
                <a:ea typeface="Lexend Medium"/>
                <a:cs typeface="Lexend Medium"/>
                <a:sym typeface="Lexend Medium"/>
              </a:rPr>
              <a:t>fallac</a:t>
            </a:r>
            <a:r>
              <a:rPr lang="en">
                <a:solidFill>
                  <a:schemeClr val="lt1"/>
                </a:solidFill>
                <a:latin typeface="Lexend Medium"/>
                <a:ea typeface="Lexend Medium"/>
                <a:cs typeface="Lexend Medium"/>
                <a:sym typeface="Lexend Medium"/>
              </a:rPr>
              <a:t>, which means </a:t>
            </a:r>
            <a:r>
              <a:rPr b="1" lang="en">
                <a:solidFill>
                  <a:schemeClr val="lt1"/>
                </a:solidFill>
                <a:latin typeface="Lexend"/>
                <a:ea typeface="Lexend"/>
                <a:cs typeface="Lexend"/>
                <a:sym typeface="Lexend"/>
              </a:rPr>
              <a:t>to deceive</a:t>
            </a:r>
            <a:r>
              <a:rPr lang="en">
                <a:solidFill>
                  <a:schemeClr val="lt1"/>
                </a:solidFill>
                <a:latin typeface="Lexend Medium"/>
                <a:ea typeface="Lexend Medium"/>
                <a:cs typeface="Lexend Medium"/>
                <a:sym typeface="Lexend Medium"/>
              </a:rPr>
              <a:t> (Etymology n.d.).</a:t>
            </a:r>
            <a:endParaRPr sz="1700">
              <a:solidFill>
                <a:schemeClr val="lt1"/>
              </a:solidFill>
              <a:latin typeface="Arial Rounded"/>
              <a:ea typeface="Arial Rounded"/>
              <a:cs typeface="Arial Rounded"/>
              <a:sym typeface="Arial Rounded"/>
            </a:endParaRPr>
          </a:p>
        </p:txBody>
      </p:sp>
      <p:pic>
        <p:nvPicPr>
          <p:cNvPr id="209" name="Google Shape;209;p27"/>
          <p:cNvPicPr preferRelativeResize="0"/>
          <p:nvPr/>
        </p:nvPicPr>
        <p:blipFill>
          <a:blip r:embed="rId3">
            <a:alphaModFix/>
          </a:blip>
          <a:stretch>
            <a:fillRect/>
          </a:stretch>
        </p:blipFill>
        <p:spPr>
          <a:xfrm>
            <a:off x="4185625" y="2957987"/>
            <a:ext cx="1620801" cy="1620801"/>
          </a:xfrm>
          <a:prstGeom prst="rect">
            <a:avLst/>
          </a:prstGeom>
          <a:noFill/>
          <a:ln>
            <a:noFill/>
          </a:ln>
        </p:spPr>
      </p:pic>
      <p:sp>
        <p:nvSpPr>
          <p:cNvPr id="210" name="Google Shape;210;p2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a:t>
            </a:r>
            <a:r>
              <a:rPr lang="en" sz="1100">
                <a:solidFill>
                  <a:schemeClr val="lt1"/>
                </a:solidFill>
                <a:latin typeface="Source Sans Pro"/>
                <a:ea typeface="Source Sans Pro"/>
                <a:cs typeface="Source Sans Pro"/>
                <a:sym typeface="Source Sans Pro"/>
              </a:rPr>
              <a:t>| Feasibility</a:t>
            </a:r>
            <a:endParaRPr sz="1100">
              <a:solidFill>
                <a:schemeClr val="lt1"/>
              </a:solidFill>
              <a:latin typeface="Source Sans Pro"/>
              <a:ea typeface="Source Sans Pro"/>
              <a:cs typeface="Source Sans Pro"/>
              <a:sym typeface="Source Sans Pro"/>
            </a:endParaRPr>
          </a:p>
        </p:txBody>
      </p:sp>
      <p:sp>
        <p:nvSpPr>
          <p:cNvPr id="211" name="Google Shape;211;p27"/>
          <p:cNvSpPr txBox="1"/>
          <p:nvPr>
            <p:ph idx="12" type="sldNum"/>
          </p:nvPr>
        </p:nvSpPr>
        <p:spPr>
          <a:xfrm>
            <a:off x="84069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12" name="Google Shape;212;p27"/>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pic>
        <p:nvPicPr>
          <p:cNvPr id="217" name="Google Shape;217;p28"/>
          <p:cNvPicPr preferRelativeResize="0"/>
          <p:nvPr/>
        </p:nvPicPr>
        <p:blipFill>
          <a:blip r:embed="rId3">
            <a:alphaModFix/>
          </a:blip>
          <a:stretch>
            <a:fillRect/>
          </a:stretch>
        </p:blipFill>
        <p:spPr>
          <a:xfrm>
            <a:off x="695950" y="1314250"/>
            <a:ext cx="2624725" cy="1586000"/>
          </a:xfrm>
          <a:prstGeom prst="rect">
            <a:avLst/>
          </a:prstGeom>
          <a:noFill/>
          <a:ln>
            <a:noFill/>
          </a:ln>
        </p:spPr>
      </p:pic>
      <p:pic>
        <p:nvPicPr>
          <p:cNvPr id="218" name="Google Shape;218;p28"/>
          <p:cNvPicPr preferRelativeResize="0"/>
          <p:nvPr/>
        </p:nvPicPr>
        <p:blipFill>
          <a:blip r:embed="rId4">
            <a:alphaModFix/>
          </a:blip>
          <a:stretch>
            <a:fillRect/>
          </a:stretch>
        </p:blipFill>
        <p:spPr>
          <a:xfrm>
            <a:off x="695950" y="3035475"/>
            <a:ext cx="2624725" cy="1694425"/>
          </a:xfrm>
          <a:prstGeom prst="rect">
            <a:avLst/>
          </a:prstGeom>
          <a:noFill/>
          <a:ln>
            <a:noFill/>
          </a:ln>
        </p:spPr>
      </p:pic>
      <p:pic>
        <p:nvPicPr>
          <p:cNvPr id="219" name="Google Shape;219;p28"/>
          <p:cNvPicPr preferRelativeResize="0"/>
          <p:nvPr/>
        </p:nvPicPr>
        <p:blipFill>
          <a:blip r:embed="rId5">
            <a:alphaModFix/>
          </a:blip>
          <a:stretch>
            <a:fillRect/>
          </a:stretch>
        </p:blipFill>
        <p:spPr>
          <a:xfrm>
            <a:off x="3463950" y="1314275"/>
            <a:ext cx="2143325" cy="2456426"/>
          </a:xfrm>
          <a:prstGeom prst="rect">
            <a:avLst/>
          </a:prstGeom>
          <a:noFill/>
          <a:ln>
            <a:noFill/>
          </a:ln>
        </p:spPr>
      </p:pic>
      <p:sp>
        <p:nvSpPr>
          <p:cNvPr id="220" name="Google Shape;220;p28"/>
          <p:cNvSpPr txBox="1"/>
          <p:nvPr/>
        </p:nvSpPr>
        <p:spPr>
          <a:xfrm>
            <a:off x="3386600" y="3814575"/>
            <a:ext cx="2369400" cy="9312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sz="1000">
                <a:solidFill>
                  <a:schemeClr val="lt1"/>
                </a:solidFill>
                <a:latin typeface="Lexend"/>
                <a:ea typeface="Lexend"/>
                <a:cs typeface="Lexend"/>
                <a:sym typeface="Lexend"/>
              </a:rPr>
              <a:t>In a blog post by M. Hope Echales (2017), the author discusses various Twitter posts related to LSAT preparation. @ABFalecbaldwin, @darrenrovell, and @bobatl, were all topics of the discussion.</a:t>
            </a:r>
            <a:endParaRPr sz="1000">
              <a:solidFill>
                <a:schemeClr val="lt1"/>
              </a:solidFill>
              <a:latin typeface="Lexend"/>
              <a:ea typeface="Lexend"/>
              <a:cs typeface="Lexend"/>
              <a:sym typeface="Lexend"/>
            </a:endParaRPr>
          </a:p>
        </p:txBody>
      </p:sp>
      <p:sp>
        <p:nvSpPr>
          <p:cNvPr id="221" name="Google Shape;221;p2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ReasonED.io | Feasibility</a:t>
            </a:r>
            <a:endParaRPr sz="1100">
              <a:solidFill>
                <a:schemeClr val="lt1"/>
              </a:solidFill>
              <a:latin typeface="Source Sans Pro"/>
              <a:ea typeface="Source Sans Pro"/>
              <a:cs typeface="Source Sans Pro"/>
              <a:sym typeface="Source Sans Pro"/>
            </a:endParaRPr>
          </a:p>
        </p:txBody>
      </p:sp>
      <p:sp>
        <p:nvSpPr>
          <p:cNvPr id="222" name="Google Shape;222;p28"/>
          <p:cNvSpPr txBox="1"/>
          <p:nvPr>
            <p:ph idx="12" type="sldNum"/>
          </p:nvPr>
        </p:nvSpPr>
        <p:spPr>
          <a:xfrm>
            <a:off x="83889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solidFill>
                  <a:schemeClr val="dk1"/>
                </a:solidFill>
                <a:latin typeface="Source Sans Pro"/>
                <a:ea typeface="Source Sans Pro"/>
                <a:cs typeface="Source Sans Pro"/>
                <a:sym typeface="Source Sans Pro"/>
              </a:rPr>
              <a:t>‹#›</a:t>
            </a:fld>
            <a:endParaRPr>
              <a:solidFill>
                <a:schemeClr val="dk1"/>
              </a:solidFill>
            </a:endParaRPr>
          </a:p>
        </p:txBody>
      </p:sp>
      <p:sp>
        <p:nvSpPr>
          <p:cNvPr id="223" name="Google Shape;223;p28"/>
          <p:cNvSpPr txBox="1"/>
          <p:nvPr/>
        </p:nvSpPr>
        <p:spPr>
          <a:xfrm>
            <a:off x="0" y="4789650"/>
            <a:ext cx="654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410</a:t>
            </a:r>
            <a:endParaRPr sz="1100">
              <a:solidFill>
                <a:schemeClr val="lt1"/>
              </a:solidFill>
              <a:latin typeface="Source Sans Pro"/>
              <a:ea typeface="Source Sans Pro"/>
              <a:cs typeface="Source Sans Pro"/>
              <a:sym typeface="Source Sans Pro"/>
            </a:endParaRPr>
          </a:p>
        </p:txBody>
      </p:sp>
      <p:sp>
        <p:nvSpPr>
          <p:cNvPr id="224" name="Google Shape;224;p28"/>
          <p:cNvSpPr txBox="1"/>
          <p:nvPr/>
        </p:nvSpPr>
        <p:spPr>
          <a:xfrm>
            <a:off x="3087800" y="2546250"/>
            <a:ext cx="29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SemiBold"/>
                <a:ea typeface="Lexend SemiBold"/>
                <a:cs typeface="Lexend SemiBold"/>
                <a:sym typeface="Lexend SemiBold"/>
              </a:rPr>
              <a:t>1</a:t>
            </a:r>
            <a:endParaRPr>
              <a:solidFill>
                <a:schemeClr val="dk1"/>
              </a:solidFill>
              <a:latin typeface="Lexend SemiBold"/>
              <a:ea typeface="Lexend SemiBold"/>
              <a:cs typeface="Lexend SemiBold"/>
              <a:sym typeface="Lexend SemiBold"/>
            </a:endParaRPr>
          </a:p>
        </p:txBody>
      </p:sp>
      <p:sp>
        <p:nvSpPr>
          <p:cNvPr id="225" name="Google Shape;225;p28"/>
          <p:cNvSpPr txBox="1"/>
          <p:nvPr/>
        </p:nvSpPr>
        <p:spPr>
          <a:xfrm>
            <a:off x="3087800" y="4375900"/>
            <a:ext cx="29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SemiBold"/>
                <a:ea typeface="Lexend SemiBold"/>
                <a:cs typeface="Lexend SemiBold"/>
                <a:sym typeface="Lexend SemiBold"/>
              </a:rPr>
              <a:t>2</a:t>
            </a:r>
            <a:endParaRPr>
              <a:latin typeface="Arial Rounded"/>
              <a:ea typeface="Arial Rounded"/>
              <a:cs typeface="Arial Rounded"/>
              <a:sym typeface="Arial Rounded"/>
            </a:endParaRPr>
          </a:p>
        </p:txBody>
      </p:sp>
      <p:sp>
        <p:nvSpPr>
          <p:cNvPr id="226" name="Google Shape;226;p28"/>
          <p:cNvSpPr txBox="1"/>
          <p:nvPr/>
        </p:nvSpPr>
        <p:spPr>
          <a:xfrm>
            <a:off x="5381250" y="3460575"/>
            <a:ext cx="2988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Lexend SemiBold"/>
                <a:ea typeface="Lexend SemiBold"/>
                <a:cs typeface="Lexend SemiBold"/>
                <a:sym typeface="Lexend SemiBold"/>
              </a:rPr>
              <a:t>3</a:t>
            </a:r>
            <a:endParaRPr>
              <a:latin typeface="Arial Rounded"/>
              <a:ea typeface="Arial Rounded"/>
              <a:cs typeface="Arial Rounded"/>
              <a:sym typeface="Arial Rounded"/>
            </a:endParaRPr>
          </a:p>
        </p:txBody>
      </p:sp>
      <p:sp>
        <p:nvSpPr>
          <p:cNvPr id="227" name="Google Shape;227;p28"/>
          <p:cNvSpPr txBox="1"/>
          <p:nvPr>
            <p:ph type="title"/>
          </p:nvPr>
        </p:nvSpPr>
        <p:spPr>
          <a:xfrm>
            <a:off x="513300" y="466400"/>
            <a:ext cx="60576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Background </a:t>
            </a:r>
            <a:r>
              <a:rPr lang="en" sz="5000">
                <a:latin typeface="Source Sans Pro"/>
                <a:ea typeface="Source Sans Pro"/>
                <a:cs typeface="Source Sans Pro"/>
                <a:sym typeface="Source Sans Pro"/>
              </a:rPr>
              <a:t>- </a:t>
            </a:r>
            <a:r>
              <a:rPr lang="en" sz="3400">
                <a:latin typeface="Source Sans Pro"/>
                <a:ea typeface="Source Sans Pro"/>
                <a:cs typeface="Source Sans Pro"/>
                <a:sym typeface="Source Sans Pro"/>
              </a:rPr>
              <a:t>Examples</a:t>
            </a:r>
            <a:endParaRPr sz="3400">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lass open house presentation">
  <a:themeElements>
    <a:clrScheme name="REASON.ED">
      <a:dk1>
        <a:srgbClr val="FF8D29"/>
      </a:dk1>
      <a:lt1>
        <a:srgbClr val="FFFFFF"/>
      </a:lt1>
      <a:dk2>
        <a:srgbClr val="FFCD38"/>
      </a:dk2>
      <a:lt2>
        <a:srgbClr val="FF4949"/>
      </a:lt2>
      <a:accent1>
        <a:srgbClr val="541690"/>
      </a:accent1>
      <a:accent2>
        <a:srgbClr val="FF4949"/>
      </a:accent2>
      <a:accent3>
        <a:srgbClr val="FF4949"/>
      </a:accent3>
      <a:accent4>
        <a:srgbClr val="FF8D29"/>
      </a:accent4>
      <a:accent5>
        <a:srgbClr val="FF4949"/>
      </a:accent5>
      <a:accent6>
        <a:srgbClr val="FFD24B"/>
      </a:accent6>
      <a:hlink>
        <a:srgbClr val="FF8D29"/>
      </a:hlink>
      <a:folHlink>
        <a:srgbClr val="FB78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